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68"/>
  </p:notesMasterIdLst>
  <p:sldIdLst>
    <p:sldId id="256" r:id="rId2"/>
    <p:sldId id="332" r:id="rId3"/>
    <p:sldId id="340" r:id="rId4"/>
    <p:sldId id="257" r:id="rId5"/>
    <p:sldId id="258" r:id="rId6"/>
    <p:sldId id="297" r:id="rId7"/>
    <p:sldId id="271" r:id="rId8"/>
    <p:sldId id="298" r:id="rId9"/>
    <p:sldId id="341" r:id="rId10"/>
    <p:sldId id="296" r:id="rId11"/>
    <p:sldId id="317" r:id="rId12"/>
    <p:sldId id="342" r:id="rId13"/>
    <p:sldId id="261" r:id="rId14"/>
    <p:sldId id="343" r:id="rId15"/>
    <p:sldId id="344" r:id="rId16"/>
    <p:sldId id="263" r:id="rId17"/>
    <p:sldId id="345" r:id="rId18"/>
    <p:sldId id="348" r:id="rId19"/>
    <p:sldId id="347" r:id="rId20"/>
    <p:sldId id="349" r:id="rId21"/>
    <p:sldId id="350" r:id="rId22"/>
    <p:sldId id="339" r:id="rId23"/>
    <p:sldId id="365" r:id="rId24"/>
    <p:sldId id="366" r:id="rId25"/>
    <p:sldId id="259" r:id="rId26"/>
    <p:sldId id="267" r:id="rId27"/>
    <p:sldId id="268" r:id="rId28"/>
    <p:sldId id="302" r:id="rId29"/>
    <p:sldId id="269" r:id="rId30"/>
    <p:sldId id="265" r:id="rId31"/>
    <p:sldId id="264" r:id="rId32"/>
    <p:sldId id="266" r:id="rId33"/>
    <p:sldId id="262" r:id="rId34"/>
    <p:sldId id="367" r:id="rId35"/>
    <p:sldId id="273" r:id="rId36"/>
    <p:sldId id="270"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368" r:id="rId55"/>
    <p:sldId id="369" r:id="rId56"/>
    <p:sldId id="291" r:id="rId57"/>
    <p:sldId id="292" r:id="rId58"/>
    <p:sldId id="293" r:id="rId59"/>
    <p:sldId id="294" r:id="rId60"/>
    <p:sldId id="295" r:id="rId61"/>
    <p:sldId id="272" r:id="rId62"/>
    <p:sldId id="351" r:id="rId63"/>
    <p:sldId id="352" r:id="rId64"/>
    <p:sldId id="353" r:id="rId65"/>
    <p:sldId id="354" r:id="rId66"/>
    <p:sldId id="299"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011686-7D65-4EEE-A345-AF810C40C1DA}" v="39" dt="2025-10-02T18:48:54.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11" d="100"/>
          <a:sy n="111"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hyperlink" Target="mailto:Felisha.jackson@atlanta.k12.ga.u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Felisha.jackson@atlanta.k12.ga.us"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8E371-E418-4B36-AA35-5D0906F5BE79}"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F979E9F4-07C2-484C-B63B-E4A969B88C2C}">
      <dgm:prSet/>
      <dgm:spPr/>
      <dgm:t>
        <a:bodyPr/>
        <a:lstStyle/>
        <a:p>
          <a:r>
            <a:rPr lang="en-US" dirty="0"/>
            <a:t>If you see or hear or are told about something, say something.</a:t>
          </a:r>
        </a:p>
      </dgm:t>
    </dgm:pt>
    <dgm:pt modelId="{44227918-9524-4D7E-9AC7-FC4A43A83381}" type="parTrans" cxnId="{BB986C83-F3D6-4BC8-8458-11B163489212}">
      <dgm:prSet/>
      <dgm:spPr/>
      <dgm:t>
        <a:bodyPr/>
        <a:lstStyle/>
        <a:p>
          <a:endParaRPr lang="en-US"/>
        </a:p>
      </dgm:t>
    </dgm:pt>
    <dgm:pt modelId="{A2BEFF99-4F83-4C14-BBE9-A366F9689BF1}" type="sibTrans" cxnId="{BB986C83-F3D6-4BC8-8458-11B163489212}">
      <dgm:prSet/>
      <dgm:spPr/>
      <dgm:t>
        <a:bodyPr/>
        <a:lstStyle/>
        <a:p>
          <a:endParaRPr lang="en-US"/>
        </a:p>
      </dgm:t>
    </dgm:pt>
    <dgm:pt modelId="{459A64C2-FA65-4056-8953-AC47CF74F71E}">
      <dgm:prSet/>
      <dgm:spPr/>
      <dgm:t>
        <a:bodyPr/>
        <a:lstStyle/>
        <a:p>
          <a:r>
            <a:rPr lang="en-US"/>
            <a:t>ALL allegations of conduct that </a:t>
          </a:r>
          <a:r>
            <a:rPr lang="en-US" b="1"/>
            <a:t>MIGHT</a:t>
          </a:r>
          <a:r>
            <a:rPr lang="en-US"/>
            <a:t> qualify as sex discrimination—in any form—</a:t>
          </a:r>
          <a:r>
            <a:rPr lang="en-US" b="1"/>
            <a:t>MUST</a:t>
          </a:r>
          <a:r>
            <a:rPr lang="en-US"/>
            <a:t> be reported </a:t>
          </a:r>
          <a:r>
            <a:rPr lang="en-US" b="1"/>
            <a:t>TO THE TITLE IX COORDINATOR</a:t>
          </a:r>
          <a:r>
            <a:rPr lang="en-US"/>
            <a:t> as quickly as possible.</a:t>
          </a:r>
        </a:p>
      </dgm:t>
    </dgm:pt>
    <dgm:pt modelId="{620DEC3C-22C1-4A4D-B5F4-32DB85912C64}" type="parTrans" cxnId="{50136E33-3240-4768-B1EC-AF78CE6007E2}">
      <dgm:prSet/>
      <dgm:spPr/>
      <dgm:t>
        <a:bodyPr/>
        <a:lstStyle/>
        <a:p>
          <a:endParaRPr lang="en-US"/>
        </a:p>
      </dgm:t>
    </dgm:pt>
    <dgm:pt modelId="{2E0DCD65-EE31-4761-A045-5DA350C6EBA4}" type="sibTrans" cxnId="{50136E33-3240-4768-B1EC-AF78CE6007E2}">
      <dgm:prSet/>
      <dgm:spPr/>
      <dgm:t>
        <a:bodyPr/>
        <a:lstStyle/>
        <a:p>
          <a:endParaRPr lang="en-US"/>
        </a:p>
      </dgm:t>
    </dgm:pt>
    <dgm:pt modelId="{B0760A1D-D99C-41C1-9E37-43C9DF5E1B60}">
      <dgm:prSet/>
      <dgm:spPr/>
      <dgm:t>
        <a:bodyPr/>
        <a:lstStyle/>
        <a:p>
          <a:r>
            <a:rPr lang="en-US" dirty="0" err="1"/>
            <a:t>APS’s</a:t>
          </a:r>
          <a:r>
            <a:rPr lang="en-US" dirty="0"/>
            <a:t> Title IX Coordinator is Felisha Jackson. She can be reached at </a:t>
          </a:r>
          <a:r>
            <a:rPr lang="en-US" dirty="0">
              <a:highlight>
                <a:srgbClr val="FFFF00"/>
              </a:highlight>
              <a:hlinkClick xmlns:r="http://schemas.openxmlformats.org/officeDocument/2006/relationships" r:id="rId1"/>
            </a:rPr>
            <a:t>Felisha.jackson@atlanta.k12.ga.us</a:t>
          </a:r>
          <a:r>
            <a:rPr lang="en-US" dirty="0"/>
            <a:t>.</a:t>
          </a:r>
        </a:p>
      </dgm:t>
    </dgm:pt>
    <dgm:pt modelId="{BA1D8BA9-FC13-4B06-88F7-520D36E27893}" type="parTrans" cxnId="{C3AAA51F-B785-4468-976F-46C9FEA78FED}">
      <dgm:prSet/>
      <dgm:spPr/>
      <dgm:t>
        <a:bodyPr/>
        <a:lstStyle/>
        <a:p>
          <a:endParaRPr lang="en-US"/>
        </a:p>
      </dgm:t>
    </dgm:pt>
    <dgm:pt modelId="{5C9F45BD-9DD0-4E3A-B962-295AC498499B}" type="sibTrans" cxnId="{C3AAA51F-B785-4468-976F-46C9FEA78FED}">
      <dgm:prSet/>
      <dgm:spPr/>
      <dgm:t>
        <a:bodyPr/>
        <a:lstStyle/>
        <a:p>
          <a:endParaRPr lang="en-US"/>
        </a:p>
      </dgm:t>
    </dgm:pt>
    <dgm:pt modelId="{B46A21D6-81DD-4691-80A8-3FC56EF5E5A8}" type="pres">
      <dgm:prSet presAssocID="{5008E371-E418-4B36-AA35-5D0906F5BE79}" presName="Name0" presStyleCnt="0">
        <dgm:presLayoutVars>
          <dgm:dir/>
          <dgm:animLvl val="lvl"/>
          <dgm:resizeHandles val="exact"/>
        </dgm:presLayoutVars>
      </dgm:prSet>
      <dgm:spPr/>
    </dgm:pt>
    <dgm:pt modelId="{52CF976E-2A19-46D7-846F-A6AB3C832FAE}" type="pres">
      <dgm:prSet presAssocID="{B0760A1D-D99C-41C1-9E37-43C9DF5E1B60}" presName="boxAndChildren" presStyleCnt="0"/>
      <dgm:spPr/>
    </dgm:pt>
    <dgm:pt modelId="{6E2FC641-521E-4639-8306-16057D6AF5ED}" type="pres">
      <dgm:prSet presAssocID="{B0760A1D-D99C-41C1-9E37-43C9DF5E1B60}" presName="parentTextBox" presStyleLbl="node1" presStyleIdx="0" presStyleCnt="3"/>
      <dgm:spPr/>
    </dgm:pt>
    <dgm:pt modelId="{C289478B-36F5-48D9-BB45-6CE79889B4D9}" type="pres">
      <dgm:prSet presAssocID="{2E0DCD65-EE31-4761-A045-5DA350C6EBA4}" presName="sp" presStyleCnt="0"/>
      <dgm:spPr/>
    </dgm:pt>
    <dgm:pt modelId="{B821313C-3E80-475C-8B5E-92E2385A8344}" type="pres">
      <dgm:prSet presAssocID="{459A64C2-FA65-4056-8953-AC47CF74F71E}" presName="arrowAndChildren" presStyleCnt="0"/>
      <dgm:spPr/>
    </dgm:pt>
    <dgm:pt modelId="{B52BF938-3992-4969-9C2A-A55B225B4306}" type="pres">
      <dgm:prSet presAssocID="{459A64C2-FA65-4056-8953-AC47CF74F71E}" presName="parentTextArrow" presStyleLbl="node1" presStyleIdx="1" presStyleCnt="3"/>
      <dgm:spPr/>
    </dgm:pt>
    <dgm:pt modelId="{9343142D-96B5-4D99-9E9E-861735BC4299}" type="pres">
      <dgm:prSet presAssocID="{A2BEFF99-4F83-4C14-BBE9-A366F9689BF1}" presName="sp" presStyleCnt="0"/>
      <dgm:spPr/>
    </dgm:pt>
    <dgm:pt modelId="{5B402861-654A-4533-8F3B-CB92E628A2C6}" type="pres">
      <dgm:prSet presAssocID="{F979E9F4-07C2-484C-B63B-E4A969B88C2C}" presName="arrowAndChildren" presStyleCnt="0"/>
      <dgm:spPr/>
    </dgm:pt>
    <dgm:pt modelId="{9DD77936-DB9A-49D9-BFBC-DD62E53D4917}" type="pres">
      <dgm:prSet presAssocID="{F979E9F4-07C2-484C-B63B-E4A969B88C2C}" presName="parentTextArrow" presStyleLbl="node1" presStyleIdx="2" presStyleCnt="3"/>
      <dgm:spPr/>
    </dgm:pt>
  </dgm:ptLst>
  <dgm:cxnLst>
    <dgm:cxn modelId="{C3AAA51F-B785-4468-976F-46C9FEA78FED}" srcId="{5008E371-E418-4B36-AA35-5D0906F5BE79}" destId="{B0760A1D-D99C-41C1-9E37-43C9DF5E1B60}" srcOrd="2" destOrd="0" parTransId="{BA1D8BA9-FC13-4B06-88F7-520D36E27893}" sibTransId="{5C9F45BD-9DD0-4E3A-B962-295AC498499B}"/>
    <dgm:cxn modelId="{50136E33-3240-4768-B1EC-AF78CE6007E2}" srcId="{5008E371-E418-4B36-AA35-5D0906F5BE79}" destId="{459A64C2-FA65-4056-8953-AC47CF74F71E}" srcOrd="1" destOrd="0" parTransId="{620DEC3C-22C1-4A4D-B5F4-32DB85912C64}" sibTransId="{2E0DCD65-EE31-4761-A045-5DA350C6EBA4}"/>
    <dgm:cxn modelId="{21198042-5938-4C0E-8F4C-A36C77D55328}" type="presOf" srcId="{5008E371-E418-4B36-AA35-5D0906F5BE79}" destId="{B46A21D6-81DD-4691-80A8-3FC56EF5E5A8}" srcOrd="0" destOrd="0" presId="urn:microsoft.com/office/officeart/2005/8/layout/process4"/>
    <dgm:cxn modelId="{0F67037A-1996-4DDA-B340-B112B43E8BAC}" type="presOf" srcId="{F979E9F4-07C2-484C-B63B-E4A969B88C2C}" destId="{9DD77936-DB9A-49D9-BFBC-DD62E53D4917}" srcOrd="0" destOrd="0" presId="urn:microsoft.com/office/officeart/2005/8/layout/process4"/>
    <dgm:cxn modelId="{BB986C83-F3D6-4BC8-8458-11B163489212}" srcId="{5008E371-E418-4B36-AA35-5D0906F5BE79}" destId="{F979E9F4-07C2-484C-B63B-E4A969B88C2C}" srcOrd="0" destOrd="0" parTransId="{44227918-9524-4D7E-9AC7-FC4A43A83381}" sibTransId="{A2BEFF99-4F83-4C14-BBE9-A366F9689BF1}"/>
    <dgm:cxn modelId="{FF56AFCD-AF74-4A39-8505-BCC88C386DEB}" type="presOf" srcId="{459A64C2-FA65-4056-8953-AC47CF74F71E}" destId="{B52BF938-3992-4969-9C2A-A55B225B4306}" srcOrd="0" destOrd="0" presId="urn:microsoft.com/office/officeart/2005/8/layout/process4"/>
    <dgm:cxn modelId="{C48E20D1-7B2F-4276-AE9B-B4EEB39AE781}" type="presOf" srcId="{B0760A1D-D99C-41C1-9E37-43C9DF5E1B60}" destId="{6E2FC641-521E-4639-8306-16057D6AF5ED}" srcOrd="0" destOrd="0" presId="urn:microsoft.com/office/officeart/2005/8/layout/process4"/>
    <dgm:cxn modelId="{427F38DA-63F3-4B4B-9AEA-A46F86CF3FE6}" type="presParOf" srcId="{B46A21D6-81DD-4691-80A8-3FC56EF5E5A8}" destId="{52CF976E-2A19-46D7-846F-A6AB3C832FAE}" srcOrd="0" destOrd="0" presId="urn:microsoft.com/office/officeart/2005/8/layout/process4"/>
    <dgm:cxn modelId="{7FDE9373-3DF2-44F9-97A0-DD8DEB6F55E3}" type="presParOf" srcId="{52CF976E-2A19-46D7-846F-A6AB3C832FAE}" destId="{6E2FC641-521E-4639-8306-16057D6AF5ED}" srcOrd="0" destOrd="0" presId="urn:microsoft.com/office/officeart/2005/8/layout/process4"/>
    <dgm:cxn modelId="{07A52914-F732-42FA-859C-601241C4E21A}" type="presParOf" srcId="{B46A21D6-81DD-4691-80A8-3FC56EF5E5A8}" destId="{C289478B-36F5-48D9-BB45-6CE79889B4D9}" srcOrd="1" destOrd="0" presId="urn:microsoft.com/office/officeart/2005/8/layout/process4"/>
    <dgm:cxn modelId="{98830339-F124-4D27-81AB-B4720CD5A512}" type="presParOf" srcId="{B46A21D6-81DD-4691-80A8-3FC56EF5E5A8}" destId="{B821313C-3E80-475C-8B5E-92E2385A8344}" srcOrd="2" destOrd="0" presId="urn:microsoft.com/office/officeart/2005/8/layout/process4"/>
    <dgm:cxn modelId="{16ADA32F-FF4A-40DB-BB50-65EF28FBDE87}" type="presParOf" srcId="{B821313C-3E80-475C-8B5E-92E2385A8344}" destId="{B52BF938-3992-4969-9C2A-A55B225B4306}" srcOrd="0" destOrd="0" presId="urn:microsoft.com/office/officeart/2005/8/layout/process4"/>
    <dgm:cxn modelId="{08E7E7D0-315E-4A1A-B6C3-BE8DFD24045B}" type="presParOf" srcId="{B46A21D6-81DD-4691-80A8-3FC56EF5E5A8}" destId="{9343142D-96B5-4D99-9E9E-861735BC4299}" srcOrd="3" destOrd="0" presId="urn:microsoft.com/office/officeart/2005/8/layout/process4"/>
    <dgm:cxn modelId="{94B31396-6D8A-4138-9284-8E754C768720}" type="presParOf" srcId="{B46A21D6-81DD-4691-80A8-3FC56EF5E5A8}" destId="{5B402861-654A-4533-8F3B-CB92E628A2C6}" srcOrd="4" destOrd="0" presId="urn:microsoft.com/office/officeart/2005/8/layout/process4"/>
    <dgm:cxn modelId="{C865258B-5582-41D8-B0C8-987C74EDBD43}" type="presParOf" srcId="{5B402861-654A-4533-8F3B-CB92E628A2C6}" destId="{9DD77936-DB9A-49D9-BFBC-DD62E53D491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9BCD1B-E545-4E3B-AD45-EF3FC0411147}" type="doc">
      <dgm:prSet loTypeId="urn:microsoft.com/office/officeart/2005/8/layout/hierarchy2" loCatId="hierarchy" qsTypeId="urn:microsoft.com/office/officeart/2005/8/quickstyle/simple1" qsCatId="simple" csTypeId="urn:microsoft.com/office/officeart/2005/8/colors/colorful5" csCatId="colorful"/>
      <dgm:spPr/>
      <dgm:t>
        <a:bodyPr/>
        <a:lstStyle/>
        <a:p>
          <a:endParaRPr lang="en-US"/>
        </a:p>
      </dgm:t>
    </dgm:pt>
    <dgm:pt modelId="{057ED8B0-8549-4430-99BA-49AD12093734}">
      <dgm:prSet custT="1"/>
      <dgm:spPr/>
      <dgm:t>
        <a:bodyPr/>
        <a:lstStyle/>
        <a:p>
          <a:r>
            <a:rPr lang="en-US" sz="1400" dirty="0"/>
            <a:t>Students with disabilities may be at an increased risk of experiencing sex discrimination or sex-based harassment, due in part to:</a:t>
          </a:r>
        </a:p>
      </dgm:t>
    </dgm:pt>
    <dgm:pt modelId="{F9CEF49D-E5D7-457B-B7E2-527EB7ABA927}" type="parTrans" cxnId="{1A178C94-BAD9-4B65-96BD-065156A6B28D}">
      <dgm:prSet/>
      <dgm:spPr/>
      <dgm:t>
        <a:bodyPr/>
        <a:lstStyle/>
        <a:p>
          <a:endParaRPr lang="en-US"/>
        </a:p>
      </dgm:t>
    </dgm:pt>
    <dgm:pt modelId="{073E3CBE-7DF7-4D74-981F-EC45B9C286CB}" type="sibTrans" cxnId="{1A178C94-BAD9-4B65-96BD-065156A6B28D}">
      <dgm:prSet/>
      <dgm:spPr/>
      <dgm:t>
        <a:bodyPr/>
        <a:lstStyle/>
        <a:p>
          <a:endParaRPr lang="en-US"/>
        </a:p>
      </dgm:t>
    </dgm:pt>
    <dgm:pt modelId="{985B3377-8EF0-4406-A4B3-F1AD38F6E597}">
      <dgm:prSet custT="1"/>
      <dgm:spPr/>
      <dgm:t>
        <a:bodyPr/>
        <a:lstStyle/>
        <a:p>
          <a:r>
            <a:rPr lang="en-US" sz="2000" dirty="0"/>
            <a:t>Communication barriers that prevent giving consent and disclosing abuse;</a:t>
          </a:r>
        </a:p>
      </dgm:t>
    </dgm:pt>
    <dgm:pt modelId="{92D3C3D2-4BC3-45D6-B791-8799960FA092}" type="parTrans" cxnId="{9C2CFAE2-179C-4A18-99C2-C455A7F0B6A4}">
      <dgm:prSet/>
      <dgm:spPr/>
      <dgm:t>
        <a:bodyPr/>
        <a:lstStyle/>
        <a:p>
          <a:endParaRPr lang="en-US"/>
        </a:p>
      </dgm:t>
    </dgm:pt>
    <dgm:pt modelId="{EFE45CE8-1D00-4682-9E58-7DC6FAF18A6D}" type="sibTrans" cxnId="{9C2CFAE2-179C-4A18-99C2-C455A7F0B6A4}">
      <dgm:prSet/>
      <dgm:spPr/>
      <dgm:t>
        <a:bodyPr/>
        <a:lstStyle/>
        <a:p>
          <a:endParaRPr lang="en-US"/>
        </a:p>
      </dgm:t>
    </dgm:pt>
    <dgm:pt modelId="{B4349725-E951-44C6-98A0-34725D5AC5CA}">
      <dgm:prSet custT="1"/>
      <dgm:spPr/>
      <dgm:t>
        <a:bodyPr/>
        <a:lstStyle/>
        <a:p>
          <a:r>
            <a:rPr lang="en-US" sz="2000" dirty="0"/>
            <a:t>Potential decreased capacity to consent to sexual activity;</a:t>
          </a:r>
        </a:p>
      </dgm:t>
    </dgm:pt>
    <dgm:pt modelId="{AE5BBFB9-9F71-4EF7-81A9-861BFC802EB0}" type="parTrans" cxnId="{A323DAF9-1433-4BF5-8229-3FCD77262085}">
      <dgm:prSet/>
      <dgm:spPr/>
      <dgm:t>
        <a:bodyPr/>
        <a:lstStyle/>
        <a:p>
          <a:endParaRPr lang="en-US"/>
        </a:p>
      </dgm:t>
    </dgm:pt>
    <dgm:pt modelId="{6FDFA195-8F2B-413F-9A82-3BF44DD077D9}" type="sibTrans" cxnId="{A323DAF9-1433-4BF5-8229-3FCD77262085}">
      <dgm:prSet/>
      <dgm:spPr/>
      <dgm:t>
        <a:bodyPr/>
        <a:lstStyle/>
        <a:p>
          <a:endParaRPr lang="en-US"/>
        </a:p>
      </dgm:t>
    </dgm:pt>
    <dgm:pt modelId="{81A5190B-F62F-46FA-A726-7B9B800F0E54}">
      <dgm:prSet custT="1"/>
      <dgm:spPr/>
      <dgm:t>
        <a:bodyPr/>
        <a:lstStyle/>
        <a:p>
          <a:r>
            <a:rPr lang="en-US" sz="2000" dirty="0"/>
            <a:t>Limited sexual education and knowledge;</a:t>
          </a:r>
        </a:p>
      </dgm:t>
    </dgm:pt>
    <dgm:pt modelId="{236583AD-A0D2-4F94-BAC0-50F20F3B222B}" type="parTrans" cxnId="{27077D4F-1A21-4006-AF97-4B49CFB9EE97}">
      <dgm:prSet/>
      <dgm:spPr/>
      <dgm:t>
        <a:bodyPr/>
        <a:lstStyle/>
        <a:p>
          <a:endParaRPr lang="en-US"/>
        </a:p>
      </dgm:t>
    </dgm:pt>
    <dgm:pt modelId="{F43A6EA7-B3B5-4696-B27C-099EB143C999}" type="sibTrans" cxnId="{27077D4F-1A21-4006-AF97-4B49CFB9EE97}">
      <dgm:prSet/>
      <dgm:spPr/>
      <dgm:t>
        <a:bodyPr/>
        <a:lstStyle/>
        <a:p>
          <a:endParaRPr lang="en-US"/>
        </a:p>
      </dgm:t>
    </dgm:pt>
    <dgm:pt modelId="{7F8D9602-AF21-4870-A650-4027C1D6B314}">
      <dgm:prSet custT="1"/>
      <dgm:spPr/>
      <dgm:t>
        <a:bodyPr/>
        <a:lstStyle/>
        <a:p>
          <a:r>
            <a:rPr lang="en-US" sz="2000" dirty="0"/>
            <a:t>Increased personal care needs requiring close contact.</a:t>
          </a:r>
        </a:p>
      </dgm:t>
    </dgm:pt>
    <dgm:pt modelId="{DC69F0ED-7608-4AB8-B139-A1F3945A0762}" type="parTrans" cxnId="{09D19F42-9072-4608-B9A3-9D9BFB150A41}">
      <dgm:prSet/>
      <dgm:spPr/>
      <dgm:t>
        <a:bodyPr/>
        <a:lstStyle/>
        <a:p>
          <a:endParaRPr lang="en-US"/>
        </a:p>
      </dgm:t>
    </dgm:pt>
    <dgm:pt modelId="{34A80168-15D4-401E-900F-774D6FB39012}" type="sibTrans" cxnId="{09D19F42-9072-4608-B9A3-9D9BFB150A41}">
      <dgm:prSet/>
      <dgm:spPr/>
      <dgm:t>
        <a:bodyPr/>
        <a:lstStyle/>
        <a:p>
          <a:endParaRPr lang="en-US"/>
        </a:p>
      </dgm:t>
    </dgm:pt>
    <dgm:pt modelId="{B017C783-7845-4A28-84CA-C0F7614A3091}">
      <dgm:prSet custT="1"/>
      <dgm:spPr/>
      <dgm:t>
        <a:bodyPr/>
        <a:lstStyle/>
        <a:p>
          <a:r>
            <a:rPr lang="en-US" sz="1200" dirty="0"/>
            <a:t>Students traveling on Special Education busses or in in Special Education classrooms are not inherently or automatically safer than those students on General Education busses or in General Education classrooms.</a:t>
          </a:r>
        </a:p>
      </dgm:t>
    </dgm:pt>
    <dgm:pt modelId="{02E33225-823C-4DE6-B03B-95334B0EC8E2}" type="parTrans" cxnId="{1F230FE0-4DD5-42DE-A46A-016010AD12E9}">
      <dgm:prSet/>
      <dgm:spPr/>
      <dgm:t>
        <a:bodyPr/>
        <a:lstStyle/>
        <a:p>
          <a:endParaRPr lang="en-US"/>
        </a:p>
      </dgm:t>
    </dgm:pt>
    <dgm:pt modelId="{0FC35680-D502-4F4E-BC96-F1971A9648D3}" type="sibTrans" cxnId="{1F230FE0-4DD5-42DE-A46A-016010AD12E9}">
      <dgm:prSet/>
      <dgm:spPr/>
      <dgm:t>
        <a:bodyPr/>
        <a:lstStyle/>
        <a:p>
          <a:endParaRPr lang="en-US"/>
        </a:p>
      </dgm:t>
    </dgm:pt>
    <dgm:pt modelId="{02B2EF26-988A-4F50-9CCA-09CEB0FA61FF}" type="pres">
      <dgm:prSet presAssocID="{059BCD1B-E545-4E3B-AD45-EF3FC0411147}" presName="diagram" presStyleCnt="0">
        <dgm:presLayoutVars>
          <dgm:chPref val="1"/>
          <dgm:dir/>
          <dgm:animOne val="branch"/>
          <dgm:animLvl val="lvl"/>
          <dgm:resizeHandles val="exact"/>
        </dgm:presLayoutVars>
      </dgm:prSet>
      <dgm:spPr/>
    </dgm:pt>
    <dgm:pt modelId="{45D988A5-1E55-4B0D-BBE1-CEE6357AC9B7}" type="pres">
      <dgm:prSet presAssocID="{057ED8B0-8549-4430-99BA-49AD12093734}" presName="root1" presStyleCnt="0"/>
      <dgm:spPr/>
    </dgm:pt>
    <dgm:pt modelId="{9BDF7782-DEA9-48F4-96B1-F6EFF69CEE2F}" type="pres">
      <dgm:prSet presAssocID="{057ED8B0-8549-4430-99BA-49AD12093734}" presName="LevelOneTextNode" presStyleLbl="node0" presStyleIdx="0" presStyleCnt="2">
        <dgm:presLayoutVars>
          <dgm:chPref val="3"/>
        </dgm:presLayoutVars>
      </dgm:prSet>
      <dgm:spPr/>
    </dgm:pt>
    <dgm:pt modelId="{0D3B4B3A-3DAB-403E-B64F-3AAD1375AD6B}" type="pres">
      <dgm:prSet presAssocID="{057ED8B0-8549-4430-99BA-49AD12093734}" presName="level2hierChild" presStyleCnt="0"/>
      <dgm:spPr/>
    </dgm:pt>
    <dgm:pt modelId="{460CD2B2-2FB7-49EA-AC54-E989B17A06F4}" type="pres">
      <dgm:prSet presAssocID="{92D3C3D2-4BC3-45D6-B791-8799960FA092}" presName="conn2-1" presStyleLbl="parChTrans1D2" presStyleIdx="0" presStyleCnt="4"/>
      <dgm:spPr/>
    </dgm:pt>
    <dgm:pt modelId="{2E59BDD6-0F13-406C-BB9B-0605A861303B}" type="pres">
      <dgm:prSet presAssocID="{92D3C3D2-4BC3-45D6-B791-8799960FA092}" presName="connTx" presStyleLbl="parChTrans1D2" presStyleIdx="0" presStyleCnt="4"/>
      <dgm:spPr/>
    </dgm:pt>
    <dgm:pt modelId="{B4AF4A7C-2843-4122-9254-04FFFE10A9B3}" type="pres">
      <dgm:prSet presAssocID="{985B3377-8EF0-4406-A4B3-F1AD38F6E597}" presName="root2" presStyleCnt="0"/>
      <dgm:spPr/>
    </dgm:pt>
    <dgm:pt modelId="{DFF3651D-0A24-4410-A6E3-68AE146E31B2}" type="pres">
      <dgm:prSet presAssocID="{985B3377-8EF0-4406-A4B3-F1AD38F6E597}" presName="LevelTwoTextNode" presStyleLbl="node2" presStyleIdx="0" presStyleCnt="4">
        <dgm:presLayoutVars>
          <dgm:chPref val="3"/>
        </dgm:presLayoutVars>
      </dgm:prSet>
      <dgm:spPr/>
    </dgm:pt>
    <dgm:pt modelId="{70B65D90-D242-4407-9BCE-56F88B1D9AEF}" type="pres">
      <dgm:prSet presAssocID="{985B3377-8EF0-4406-A4B3-F1AD38F6E597}" presName="level3hierChild" presStyleCnt="0"/>
      <dgm:spPr/>
    </dgm:pt>
    <dgm:pt modelId="{080D552D-6DE2-4E6D-8C9B-018EB57D90CB}" type="pres">
      <dgm:prSet presAssocID="{AE5BBFB9-9F71-4EF7-81A9-861BFC802EB0}" presName="conn2-1" presStyleLbl="parChTrans1D2" presStyleIdx="1" presStyleCnt="4"/>
      <dgm:spPr/>
    </dgm:pt>
    <dgm:pt modelId="{8D4B566B-D1DE-454B-9EC0-38241E3E4E34}" type="pres">
      <dgm:prSet presAssocID="{AE5BBFB9-9F71-4EF7-81A9-861BFC802EB0}" presName="connTx" presStyleLbl="parChTrans1D2" presStyleIdx="1" presStyleCnt="4"/>
      <dgm:spPr/>
    </dgm:pt>
    <dgm:pt modelId="{8D68D7ED-2BD8-44D8-94CE-F67312507DAB}" type="pres">
      <dgm:prSet presAssocID="{B4349725-E951-44C6-98A0-34725D5AC5CA}" presName="root2" presStyleCnt="0"/>
      <dgm:spPr/>
    </dgm:pt>
    <dgm:pt modelId="{DDD60AA5-FD81-46D3-9816-937F35771099}" type="pres">
      <dgm:prSet presAssocID="{B4349725-E951-44C6-98A0-34725D5AC5CA}" presName="LevelTwoTextNode" presStyleLbl="node2" presStyleIdx="1" presStyleCnt="4">
        <dgm:presLayoutVars>
          <dgm:chPref val="3"/>
        </dgm:presLayoutVars>
      </dgm:prSet>
      <dgm:spPr/>
    </dgm:pt>
    <dgm:pt modelId="{BAF76B8D-732E-4492-AAFA-C01D1D1AF155}" type="pres">
      <dgm:prSet presAssocID="{B4349725-E951-44C6-98A0-34725D5AC5CA}" presName="level3hierChild" presStyleCnt="0"/>
      <dgm:spPr/>
    </dgm:pt>
    <dgm:pt modelId="{4097814E-F7F1-46A1-B67F-096BDB76C540}" type="pres">
      <dgm:prSet presAssocID="{236583AD-A0D2-4F94-BAC0-50F20F3B222B}" presName="conn2-1" presStyleLbl="parChTrans1D2" presStyleIdx="2" presStyleCnt="4"/>
      <dgm:spPr/>
    </dgm:pt>
    <dgm:pt modelId="{C1E59E5A-B5C7-407A-95EA-94AA426BAF73}" type="pres">
      <dgm:prSet presAssocID="{236583AD-A0D2-4F94-BAC0-50F20F3B222B}" presName="connTx" presStyleLbl="parChTrans1D2" presStyleIdx="2" presStyleCnt="4"/>
      <dgm:spPr/>
    </dgm:pt>
    <dgm:pt modelId="{B605BA98-C250-49FE-B965-6883E2F7A399}" type="pres">
      <dgm:prSet presAssocID="{81A5190B-F62F-46FA-A726-7B9B800F0E54}" presName="root2" presStyleCnt="0"/>
      <dgm:spPr/>
    </dgm:pt>
    <dgm:pt modelId="{7EC0F192-2057-4782-933A-EB440309BB9A}" type="pres">
      <dgm:prSet presAssocID="{81A5190B-F62F-46FA-A726-7B9B800F0E54}" presName="LevelTwoTextNode" presStyleLbl="node2" presStyleIdx="2" presStyleCnt="4">
        <dgm:presLayoutVars>
          <dgm:chPref val="3"/>
        </dgm:presLayoutVars>
      </dgm:prSet>
      <dgm:spPr/>
    </dgm:pt>
    <dgm:pt modelId="{94E274E1-0AC1-4C2F-A09A-18860CE1317A}" type="pres">
      <dgm:prSet presAssocID="{81A5190B-F62F-46FA-A726-7B9B800F0E54}" presName="level3hierChild" presStyleCnt="0"/>
      <dgm:spPr/>
    </dgm:pt>
    <dgm:pt modelId="{FD6B8A58-A167-4B48-9F0F-D712B933D4F4}" type="pres">
      <dgm:prSet presAssocID="{DC69F0ED-7608-4AB8-B139-A1F3945A0762}" presName="conn2-1" presStyleLbl="parChTrans1D2" presStyleIdx="3" presStyleCnt="4"/>
      <dgm:spPr/>
    </dgm:pt>
    <dgm:pt modelId="{182547CC-68DA-4C67-B131-AA6033173DE1}" type="pres">
      <dgm:prSet presAssocID="{DC69F0ED-7608-4AB8-B139-A1F3945A0762}" presName="connTx" presStyleLbl="parChTrans1D2" presStyleIdx="3" presStyleCnt="4"/>
      <dgm:spPr/>
    </dgm:pt>
    <dgm:pt modelId="{B1F3AD86-DF94-4287-917D-6801D8660E12}" type="pres">
      <dgm:prSet presAssocID="{7F8D9602-AF21-4870-A650-4027C1D6B314}" presName="root2" presStyleCnt="0"/>
      <dgm:spPr/>
    </dgm:pt>
    <dgm:pt modelId="{A82911A2-3E6E-444F-B736-48BA971BE5B8}" type="pres">
      <dgm:prSet presAssocID="{7F8D9602-AF21-4870-A650-4027C1D6B314}" presName="LevelTwoTextNode" presStyleLbl="node2" presStyleIdx="3" presStyleCnt="4">
        <dgm:presLayoutVars>
          <dgm:chPref val="3"/>
        </dgm:presLayoutVars>
      </dgm:prSet>
      <dgm:spPr/>
    </dgm:pt>
    <dgm:pt modelId="{746E70A2-FA9A-4076-9B7F-B8CD185D1A07}" type="pres">
      <dgm:prSet presAssocID="{7F8D9602-AF21-4870-A650-4027C1D6B314}" presName="level3hierChild" presStyleCnt="0"/>
      <dgm:spPr/>
    </dgm:pt>
    <dgm:pt modelId="{28C72E85-D085-4EB6-876F-5BE0B54630AC}" type="pres">
      <dgm:prSet presAssocID="{B017C783-7845-4A28-84CA-C0F7614A3091}" presName="root1" presStyleCnt="0"/>
      <dgm:spPr/>
    </dgm:pt>
    <dgm:pt modelId="{1B8F0B78-0389-43AD-AF1A-3185474258EE}" type="pres">
      <dgm:prSet presAssocID="{B017C783-7845-4A28-84CA-C0F7614A3091}" presName="LevelOneTextNode" presStyleLbl="node0" presStyleIdx="1" presStyleCnt="2">
        <dgm:presLayoutVars>
          <dgm:chPref val="3"/>
        </dgm:presLayoutVars>
      </dgm:prSet>
      <dgm:spPr/>
    </dgm:pt>
    <dgm:pt modelId="{C7DEB466-E252-4043-968E-3FFBF70868A4}" type="pres">
      <dgm:prSet presAssocID="{B017C783-7845-4A28-84CA-C0F7614A3091}" presName="level2hierChild" presStyleCnt="0"/>
      <dgm:spPr/>
    </dgm:pt>
  </dgm:ptLst>
  <dgm:cxnLst>
    <dgm:cxn modelId="{F607611A-6305-47AD-91C5-AABACC0B379D}" type="presOf" srcId="{059BCD1B-E545-4E3B-AD45-EF3FC0411147}" destId="{02B2EF26-988A-4F50-9CCA-09CEB0FA61FF}" srcOrd="0" destOrd="0" presId="urn:microsoft.com/office/officeart/2005/8/layout/hierarchy2"/>
    <dgm:cxn modelId="{B22B101F-73FC-4751-A6C6-F466DCABADED}" type="presOf" srcId="{AE5BBFB9-9F71-4EF7-81A9-861BFC802EB0}" destId="{8D4B566B-D1DE-454B-9EC0-38241E3E4E34}" srcOrd="1" destOrd="0" presId="urn:microsoft.com/office/officeart/2005/8/layout/hierarchy2"/>
    <dgm:cxn modelId="{07FDA732-E3C6-4D02-AAF6-705EDDFE1DC6}" type="presOf" srcId="{DC69F0ED-7608-4AB8-B139-A1F3945A0762}" destId="{182547CC-68DA-4C67-B131-AA6033173DE1}" srcOrd="1" destOrd="0" presId="urn:microsoft.com/office/officeart/2005/8/layout/hierarchy2"/>
    <dgm:cxn modelId="{8E92AA34-51FF-4661-81D6-54D9002C46F8}" type="presOf" srcId="{DC69F0ED-7608-4AB8-B139-A1F3945A0762}" destId="{FD6B8A58-A167-4B48-9F0F-D712B933D4F4}" srcOrd="0" destOrd="0" presId="urn:microsoft.com/office/officeart/2005/8/layout/hierarchy2"/>
    <dgm:cxn modelId="{9AB64935-9000-4CDF-B884-294FABEB2AED}" type="presOf" srcId="{B017C783-7845-4A28-84CA-C0F7614A3091}" destId="{1B8F0B78-0389-43AD-AF1A-3185474258EE}" srcOrd="0" destOrd="0" presId="urn:microsoft.com/office/officeart/2005/8/layout/hierarchy2"/>
    <dgm:cxn modelId="{09D19F42-9072-4608-B9A3-9D9BFB150A41}" srcId="{057ED8B0-8549-4430-99BA-49AD12093734}" destId="{7F8D9602-AF21-4870-A650-4027C1D6B314}" srcOrd="3" destOrd="0" parTransId="{DC69F0ED-7608-4AB8-B139-A1F3945A0762}" sibTransId="{34A80168-15D4-401E-900F-774D6FB39012}"/>
    <dgm:cxn modelId="{9D3E7B64-8355-447E-885F-8F763E80E9B6}" type="presOf" srcId="{92D3C3D2-4BC3-45D6-B791-8799960FA092}" destId="{2E59BDD6-0F13-406C-BB9B-0605A861303B}" srcOrd="1" destOrd="0" presId="urn:microsoft.com/office/officeart/2005/8/layout/hierarchy2"/>
    <dgm:cxn modelId="{44CCC065-5826-4E04-BA22-0DE4E5DDBBCA}" type="presOf" srcId="{236583AD-A0D2-4F94-BAC0-50F20F3B222B}" destId="{4097814E-F7F1-46A1-B67F-096BDB76C540}" srcOrd="0" destOrd="0" presId="urn:microsoft.com/office/officeart/2005/8/layout/hierarchy2"/>
    <dgm:cxn modelId="{23D04769-D1CF-4DAC-939F-AB39F94FCE6F}" type="presOf" srcId="{985B3377-8EF0-4406-A4B3-F1AD38F6E597}" destId="{DFF3651D-0A24-4410-A6E3-68AE146E31B2}" srcOrd="0" destOrd="0" presId="urn:microsoft.com/office/officeart/2005/8/layout/hierarchy2"/>
    <dgm:cxn modelId="{27077D4F-1A21-4006-AF97-4B49CFB9EE97}" srcId="{057ED8B0-8549-4430-99BA-49AD12093734}" destId="{81A5190B-F62F-46FA-A726-7B9B800F0E54}" srcOrd="2" destOrd="0" parTransId="{236583AD-A0D2-4F94-BAC0-50F20F3B222B}" sibTransId="{F43A6EA7-B3B5-4696-B27C-099EB143C999}"/>
    <dgm:cxn modelId="{66077B93-1D56-438F-8B1E-7BCC7860CE9E}" type="presOf" srcId="{81A5190B-F62F-46FA-A726-7B9B800F0E54}" destId="{7EC0F192-2057-4782-933A-EB440309BB9A}" srcOrd="0" destOrd="0" presId="urn:microsoft.com/office/officeart/2005/8/layout/hierarchy2"/>
    <dgm:cxn modelId="{1A178C94-BAD9-4B65-96BD-065156A6B28D}" srcId="{059BCD1B-E545-4E3B-AD45-EF3FC0411147}" destId="{057ED8B0-8549-4430-99BA-49AD12093734}" srcOrd="0" destOrd="0" parTransId="{F9CEF49D-E5D7-457B-B7E2-527EB7ABA927}" sibTransId="{073E3CBE-7DF7-4D74-981F-EC45B9C286CB}"/>
    <dgm:cxn modelId="{5FCEC8CC-3DF6-493C-9C29-CEF6BC72F475}" type="presOf" srcId="{AE5BBFB9-9F71-4EF7-81A9-861BFC802EB0}" destId="{080D552D-6DE2-4E6D-8C9B-018EB57D90CB}" srcOrd="0" destOrd="0" presId="urn:microsoft.com/office/officeart/2005/8/layout/hierarchy2"/>
    <dgm:cxn modelId="{29ADBACE-5733-4EFB-AE7B-0B8351EA7712}" type="presOf" srcId="{057ED8B0-8549-4430-99BA-49AD12093734}" destId="{9BDF7782-DEA9-48F4-96B1-F6EFF69CEE2F}" srcOrd="0" destOrd="0" presId="urn:microsoft.com/office/officeart/2005/8/layout/hierarchy2"/>
    <dgm:cxn modelId="{1F230FE0-4DD5-42DE-A46A-016010AD12E9}" srcId="{059BCD1B-E545-4E3B-AD45-EF3FC0411147}" destId="{B017C783-7845-4A28-84CA-C0F7614A3091}" srcOrd="1" destOrd="0" parTransId="{02E33225-823C-4DE6-B03B-95334B0EC8E2}" sibTransId="{0FC35680-D502-4F4E-BC96-F1971A9648D3}"/>
    <dgm:cxn modelId="{54E621E2-7AF7-4B8A-B815-E9C469067360}" type="presOf" srcId="{B4349725-E951-44C6-98A0-34725D5AC5CA}" destId="{DDD60AA5-FD81-46D3-9816-937F35771099}" srcOrd="0" destOrd="0" presId="urn:microsoft.com/office/officeart/2005/8/layout/hierarchy2"/>
    <dgm:cxn modelId="{9C2CFAE2-179C-4A18-99C2-C455A7F0B6A4}" srcId="{057ED8B0-8549-4430-99BA-49AD12093734}" destId="{985B3377-8EF0-4406-A4B3-F1AD38F6E597}" srcOrd="0" destOrd="0" parTransId="{92D3C3D2-4BC3-45D6-B791-8799960FA092}" sibTransId="{EFE45CE8-1D00-4682-9E58-7DC6FAF18A6D}"/>
    <dgm:cxn modelId="{B52E80E3-3A9C-4953-BC70-66A08C98ADA7}" type="presOf" srcId="{92D3C3D2-4BC3-45D6-B791-8799960FA092}" destId="{460CD2B2-2FB7-49EA-AC54-E989B17A06F4}" srcOrd="0" destOrd="0" presId="urn:microsoft.com/office/officeart/2005/8/layout/hierarchy2"/>
    <dgm:cxn modelId="{680249ED-D7C1-4AF3-8EE7-965DAEC4316E}" type="presOf" srcId="{7F8D9602-AF21-4870-A650-4027C1D6B314}" destId="{A82911A2-3E6E-444F-B736-48BA971BE5B8}" srcOrd="0" destOrd="0" presId="urn:microsoft.com/office/officeart/2005/8/layout/hierarchy2"/>
    <dgm:cxn modelId="{28EBB2F7-45E2-4B5B-A919-2C7DC5D764C7}" type="presOf" srcId="{236583AD-A0D2-4F94-BAC0-50F20F3B222B}" destId="{C1E59E5A-B5C7-407A-95EA-94AA426BAF73}" srcOrd="1" destOrd="0" presId="urn:microsoft.com/office/officeart/2005/8/layout/hierarchy2"/>
    <dgm:cxn modelId="{A323DAF9-1433-4BF5-8229-3FCD77262085}" srcId="{057ED8B0-8549-4430-99BA-49AD12093734}" destId="{B4349725-E951-44C6-98A0-34725D5AC5CA}" srcOrd="1" destOrd="0" parTransId="{AE5BBFB9-9F71-4EF7-81A9-861BFC802EB0}" sibTransId="{6FDFA195-8F2B-413F-9A82-3BF44DD077D9}"/>
    <dgm:cxn modelId="{F11E7D69-49BD-4C13-AF12-A0754FF7FD78}" type="presParOf" srcId="{02B2EF26-988A-4F50-9CCA-09CEB0FA61FF}" destId="{45D988A5-1E55-4B0D-BBE1-CEE6357AC9B7}" srcOrd="0" destOrd="0" presId="urn:microsoft.com/office/officeart/2005/8/layout/hierarchy2"/>
    <dgm:cxn modelId="{CAD6735E-93F3-46CC-8B8A-7A90CF0D8901}" type="presParOf" srcId="{45D988A5-1E55-4B0D-BBE1-CEE6357AC9B7}" destId="{9BDF7782-DEA9-48F4-96B1-F6EFF69CEE2F}" srcOrd="0" destOrd="0" presId="urn:microsoft.com/office/officeart/2005/8/layout/hierarchy2"/>
    <dgm:cxn modelId="{3F9D1981-B729-4A25-80A4-8F14F8BF7DF5}" type="presParOf" srcId="{45D988A5-1E55-4B0D-BBE1-CEE6357AC9B7}" destId="{0D3B4B3A-3DAB-403E-B64F-3AAD1375AD6B}" srcOrd="1" destOrd="0" presId="urn:microsoft.com/office/officeart/2005/8/layout/hierarchy2"/>
    <dgm:cxn modelId="{40186CC7-0050-4001-8B7A-161810EC6F00}" type="presParOf" srcId="{0D3B4B3A-3DAB-403E-B64F-3AAD1375AD6B}" destId="{460CD2B2-2FB7-49EA-AC54-E989B17A06F4}" srcOrd="0" destOrd="0" presId="urn:microsoft.com/office/officeart/2005/8/layout/hierarchy2"/>
    <dgm:cxn modelId="{390F2C3B-AD6A-4F80-BAB2-22A924A96E42}" type="presParOf" srcId="{460CD2B2-2FB7-49EA-AC54-E989B17A06F4}" destId="{2E59BDD6-0F13-406C-BB9B-0605A861303B}" srcOrd="0" destOrd="0" presId="urn:microsoft.com/office/officeart/2005/8/layout/hierarchy2"/>
    <dgm:cxn modelId="{BD13ED96-C46A-4DF3-A471-4CF46EA564DD}" type="presParOf" srcId="{0D3B4B3A-3DAB-403E-B64F-3AAD1375AD6B}" destId="{B4AF4A7C-2843-4122-9254-04FFFE10A9B3}" srcOrd="1" destOrd="0" presId="urn:microsoft.com/office/officeart/2005/8/layout/hierarchy2"/>
    <dgm:cxn modelId="{3F6D7E7E-C341-4321-80FD-12E9FAB1FAD1}" type="presParOf" srcId="{B4AF4A7C-2843-4122-9254-04FFFE10A9B3}" destId="{DFF3651D-0A24-4410-A6E3-68AE146E31B2}" srcOrd="0" destOrd="0" presId="urn:microsoft.com/office/officeart/2005/8/layout/hierarchy2"/>
    <dgm:cxn modelId="{0E91EDD8-24E9-417F-AA3A-8D13C11571A5}" type="presParOf" srcId="{B4AF4A7C-2843-4122-9254-04FFFE10A9B3}" destId="{70B65D90-D242-4407-9BCE-56F88B1D9AEF}" srcOrd="1" destOrd="0" presId="urn:microsoft.com/office/officeart/2005/8/layout/hierarchy2"/>
    <dgm:cxn modelId="{1CADFC60-5070-4361-BD55-F2A1172656EE}" type="presParOf" srcId="{0D3B4B3A-3DAB-403E-B64F-3AAD1375AD6B}" destId="{080D552D-6DE2-4E6D-8C9B-018EB57D90CB}" srcOrd="2" destOrd="0" presId="urn:microsoft.com/office/officeart/2005/8/layout/hierarchy2"/>
    <dgm:cxn modelId="{42A01043-5391-4FB6-A890-1DBBEE9E73CE}" type="presParOf" srcId="{080D552D-6DE2-4E6D-8C9B-018EB57D90CB}" destId="{8D4B566B-D1DE-454B-9EC0-38241E3E4E34}" srcOrd="0" destOrd="0" presId="urn:microsoft.com/office/officeart/2005/8/layout/hierarchy2"/>
    <dgm:cxn modelId="{28EB74D6-DA6C-4CF0-BF24-DA8B9360062F}" type="presParOf" srcId="{0D3B4B3A-3DAB-403E-B64F-3AAD1375AD6B}" destId="{8D68D7ED-2BD8-44D8-94CE-F67312507DAB}" srcOrd="3" destOrd="0" presId="urn:microsoft.com/office/officeart/2005/8/layout/hierarchy2"/>
    <dgm:cxn modelId="{0595F75E-4231-4850-91CE-E3E4F5F31962}" type="presParOf" srcId="{8D68D7ED-2BD8-44D8-94CE-F67312507DAB}" destId="{DDD60AA5-FD81-46D3-9816-937F35771099}" srcOrd="0" destOrd="0" presId="urn:microsoft.com/office/officeart/2005/8/layout/hierarchy2"/>
    <dgm:cxn modelId="{E740BFBC-6E72-4586-A34F-50BB40FACD15}" type="presParOf" srcId="{8D68D7ED-2BD8-44D8-94CE-F67312507DAB}" destId="{BAF76B8D-732E-4492-AAFA-C01D1D1AF155}" srcOrd="1" destOrd="0" presId="urn:microsoft.com/office/officeart/2005/8/layout/hierarchy2"/>
    <dgm:cxn modelId="{39D881DB-1821-4D2D-AB84-1F684EE50D01}" type="presParOf" srcId="{0D3B4B3A-3DAB-403E-B64F-3AAD1375AD6B}" destId="{4097814E-F7F1-46A1-B67F-096BDB76C540}" srcOrd="4" destOrd="0" presId="urn:microsoft.com/office/officeart/2005/8/layout/hierarchy2"/>
    <dgm:cxn modelId="{78F1634A-3D77-4F6B-8A65-4D890DA1DDF5}" type="presParOf" srcId="{4097814E-F7F1-46A1-B67F-096BDB76C540}" destId="{C1E59E5A-B5C7-407A-95EA-94AA426BAF73}" srcOrd="0" destOrd="0" presId="urn:microsoft.com/office/officeart/2005/8/layout/hierarchy2"/>
    <dgm:cxn modelId="{3179C0E0-C9D8-4C17-A17B-93B058C8778B}" type="presParOf" srcId="{0D3B4B3A-3DAB-403E-B64F-3AAD1375AD6B}" destId="{B605BA98-C250-49FE-B965-6883E2F7A399}" srcOrd="5" destOrd="0" presId="urn:microsoft.com/office/officeart/2005/8/layout/hierarchy2"/>
    <dgm:cxn modelId="{79C0F426-278A-4A4E-B9BA-462743801A14}" type="presParOf" srcId="{B605BA98-C250-49FE-B965-6883E2F7A399}" destId="{7EC0F192-2057-4782-933A-EB440309BB9A}" srcOrd="0" destOrd="0" presId="urn:microsoft.com/office/officeart/2005/8/layout/hierarchy2"/>
    <dgm:cxn modelId="{ABF6C6AE-78AB-4056-8FD9-D80456CAA834}" type="presParOf" srcId="{B605BA98-C250-49FE-B965-6883E2F7A399}" destId="{94E274E1-0AC1-4C2F-A09A-18860CE1317A}" srcOrd="1" destOrd="0" presId="urn:microsoft.com/office/officeart/2005/8/layout/hierarchy2"/>
    <dgm:cxn modelId="{952C19D5-6335-4244-9627-437182FE5D6B}" type="presParOf" srcId="{0D3B4B3A-3DAB-403E-B64F-3AAD1375AD6B}" destId="{FD6B8A58-A167-4B48-9F0F-D712B933D4F4}" srcOrd="6" destOrd="0" presId="urn:microsoft.com/office/officeart/2005/8/layout/hierarchy2"/>
    <dgm:cxn modelId="{AF5521BF-8426-4695-9DCD-31E1D663F313}" type="presParOf" srcId="{FD6B8A58-A167-4B48-9F0F-D712B933D4F4}" destId="{182547CC-68DA-4C67-B131-AA6033173DE1}" srcOrd="0" destOrd="0" presId="urn:microsoft.com/office/officeart/2005/8/layout/hierarchy2"/>
    <dgm:cxn modelId="{BC8D0B38-A57B-424B-A578-D901470F988A}" type="presParOf" srcId="{0D3B4B3A-3DAB-403E-B64F-3AAD1375AD6B}" destId="{B1F3AD86-DF94-4287-917D-6801D8660E12}" srcOrd="7" destOrd="0" presId="urn:microsoft.com/office/officeart/2005/8/layout/hierarchy2"/>
    <dgm:cxn modelId="{543D7A27-0C35-4424-8287-D6963CACD9C6}" type="presParOf" srcId="{B1F3AD86-DF94-4287-917D-6801D8660E12}" destId="{A82911A2-3E6E-444F-B736-48BA971BE5B8}" srcOrd="0" destOrd="0" presId="urn:microsoft.com/office/officeart/2005/8/layout/hierarchy2"/>
    <dgm:cxn modelId="{33433838-F754-452D-B201-04D5E5BC6F16}" type="presParOf" srcId="{B1F3AD86-DF94-4287-917D-6801D8660E12}" destId="{746E70A2-FA9A-4076-9B7F-B8CD185D1A07}" srcOrd="1" destOrd="0" presId="urn:microsoft.com/office/officeart/2005/8/layout/hierarchy2"/>
    <dgm:cxn modelId="{AA0E1F5C-AC35-4BA4-BBC3-10509D15DECA}" type="presParOf" srcId="{02B2EF26-988A-4F50-9CCA-09CEB0FA61FF}" destId="{28C72E85-D085-4EB6-876F-5BE0B54630AC}" srcOrd="1" destOrd="0" presId="urn:microsoft.com/office/officeart/2005/8/layout/hierarchy2"/>
    <dgm:cxn modelId="{60AB3EC4-05CA-4581-A72D-ECD300A5D9E8}" type="presParOf" srcId="{28C72E85-D085-4EB6-876F-5BE0B54630AC}" destId="{1B8F0B78-0389-43AD-AF1A-3185474258EE}" srcOrd="0" destOrd="0" presId="urn:microsoft.com/office/officeart/2005/8/layout/hierarchy2"/>
    <dgm:cxn modelId="{66C51761-645D-4725-AEF3-35D2A43D7C05}" type="presParOf" srcId="{28C72E85-D085-4EB6-876F-5BE0B54630AC}" destId="{C7DEB466-E252-4043-968E-3FFBF70868A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3C9AD7-4513-48F9-8B0C-86FDCC72E0D3}" type="doc">
      <dgm:prSet loTypeId="urn:microsoft.com/office/officeart/2016/7/layout/RepeatingBendingProcessNew" loCatId="process" qsTypeId="urn:microsoft.com/office/officeart/2005/8/quickstyle/simple1" qsCatId="simple" csTypeId="urn:microsoft.com/office/officeart/2005/8/colors/colorful1" csCatId="colorful" phldr="1"/>
      <dgm:spPr/>
    </dgm:pt>
    <dgm:pt modelId="{6AEC35F1-B083-43FD-A1C1-1CF0D9857C4C}">
      <dgm:prSet phldrT="[Text]"/>
      <dgm:spPr/>
      <dgm:t>
        <a:bodyPr/>
        <a:lstStyle/>
        <a:p>
          <a:r>
            <a:rPr lang="en-US" dirty="0"/>
            <a:t>Receipt of Complaint</a:t>
          </a:r>
        </a:p>
      </dgm:t>
    </dgm:pt>
    <dgm:pt modelId="{DDBAF0A4-5BD2-441D-89CD-77E3BC5A96C9}" type="parTrans" cxnId="{A44DBBC8-A938-4BF9-A812-6ACB2F0CEE21}">
      <dgm:prSet/>
      <dgm:spPr/>
      <dgm:t>
        <a:bodyPr/>
        <a:lstStyle/>
        <a:p>
          <a:endParaRPr lang="en-US"/>
        </a:p>
      </dgm:t>
    </dgm:pt>
    <dgm:pt modelId="{B24AC3A4-FA41-4CB2-B260-E5263BDD6ECB}" type="sibTrans" cxnId="{A44DBBC8-A938-4BF9-A812-6ACB2F0CEE21}">
      <dgm:prSet/>
      <dgm:spPr/>
      <dgm:t>
        <a:bodyPr/>
        <a:lstStyle/>
        <a:p>
          <a:endParaRPr lang="en-US"/>
        </a:p>
      </dgm:t>
    </dgm:pt>
    <dgm:pt modelId="{1843C42E-E154-41B9-AF9E-FB3D0B311243}">
      <dgm:prSet phldrT="[Text]"/>
      <dgm:spPr/>
      <dgm:t>
        <a:bodyPr/>
        <a:lstStyle/>
        <a:p>
          <a:r>
            <a:rPr lang="en-US" dirty="0"/>
            <a:t>Report to Title IX Coordinator</a:t>
          </a:r>
        </a:p>
      </dgm:t>
    </dgm:pt>
    <dgm:pt modelId="{83BF6A9F-18B4-47A1-99CE-D4AA8B1F6706}" type="parTrans" cxnId="{AE91D8A2-4FD2-4DFF-92F5-AF16205CDADB}">
      <dgm:prSet/>
      <dgm:spPr/>
      <dgm:t>
        <a:bodyPr/>
        <a:lstStyle/>
        <a:p>
          <a:endParaRPr lang="en-US"/>
        </a:p>
      </dgm:t>
    </dgm:pt>
    <dgm:pt modelId="{C738E188-AFFA-4443-95C3-DF50CADC9AF7}" type="sibTrans" cxnId="{AE91D8A2-4FD2-4DFF-92F5-AF16205CDADB}">
      <dgm:prSet/>
      <dgm:spPr/>
      <dgm:t>
        <a:bodyPr/>
        <a:lstStyle/>
        <a:p>
          <a:endParaRPr lang="en-US"/>
        </a:p>
      </dgm:t>
    </dgm:pt>
    <dgm:pt modelId="{4B138AB5-8F6F-4CF8-B4A7-2E81D111756B}">
      <dgm:prSet phldrT="[Text]"/>
      <dgm:spPr/>
      <dgm:t>
        <a:bodyPr/>
        <a:lstStyle/>
        <a:p>
          <a:r>
            <a:rPr lang="en-US" dirty="0"/>
            <a:t>Intake &amp; Evaluation</a:t>
          </a:r>
        </a:p>
      </dgm:t>
    </dgm:pt>
    <dgm:pt modelId="{4D8002A8-05D3-40F9-B9F2-4847893D5EC5}" type="parTrans" cxnId="{9E472D63-D151-4A7D-8769-F6D58462BA3B}">
      <dgm:prSet/>
      <dgm:spPr/>
      <dgm:t>
        <a:bodyPr/>
        <a:lstStyle/>
        <a:p>
          <a:endParaRPr lang="en-US"/>
        </a:p>
      </dgm:t>
    </dgm:pt>
    <dgm:pt modelId="{D55DB166-A923-4BE2-8E64-BC1129094C5A}" type="sibTrans" cxnId="{9E472D63-D151-4A7D-8769-F6D58462BA3B}">
      <dgm:prSet/>
      <dgm:spPr/>
      <dgm:t>
        <a:bodyPr/>
        <a:lstStyle/>
        <a:p>
          <a:endParaRPr lang="en-US"/>
        </a:p>
      </dgm:t>
    </dgm:pt>
    <dgm:pt modelId="{97022DF5-9D65-4D5C-819F-81AFD4571D76}">
      <dgm:prSet phldrT="[Text]"/>
      <dgm:spPr/>
      <dgm:t>
        <a:bodyPr/>
        <a:lstStyle/>
        <a:p>
          <a:r>
            <a:rPr lang="en-US" dirty="0"/>
            <a:t>Investigation</a:t>
          </a:r>
        </a:p>
      </dgm:t>
    </dgm:pt>
    <dgm:pt modelId="{C2D72270-EE1F-493D-9602-CF53807E8E8A}" type="parTrans" cxnId="{990E9BC2-A183-4557-9A92-7B0410D69B75}">
      <dgm:prSet/>
      <dgm:spPr/>
      <dgm:t>
        <a:bodyPr/>
        <a:lstStyle/>
        <a:p>
          <a:endParaRPr lang="en-US"/>
        </a:p>
      </dgm:t>
    </dgm:pt>
    <dgm:pt modelId="{928401A2-D446-454F-8E02-1C889711EF9F}" type="sibTrans" cxnId="{990E9BC2-A183-4557-9A92-7B0410D69B75}">
      <dgm:prSet/>
      <dgm:spPr/>
      <dgm:t>
        <a:bodyPr/>
        <a:lstStyle/>
        <a:p>
          <a:endParaRPr lang="en-US"/>
        </a:p>
      </dgm:t>
    </dgm:pt>
    <dgm:pt modelId="{DB420837-776D-4078-BD6D-A9AFA1B81AD8}">
      <dgm:prSet phldrT="[Text]"/>
      <dgm:spPr/>
      <dgm:t>
        <a:bodyPr/>
        <a:lstStyle/>
        <a:p>
          <a:r>
            <a:rPr lang="en-US" dirty="0"/>
            <a:t>Determination Regarding Responsibility</a:t>
          </a:r>
        </a:p>
      </dgm:t>
    </dgm:pt>
    <dgm:pt modelId="{316E41B5-AECD-49AF-BAD1-0603BC001CED}" type="parTrans" cxnId="{32BEC3A0-155A-42E6-83BA-D1C53E29FD98}">
      <dgm:prSet/>
      <dgm:spPr/>
      <dgm:t>
        <a:bodyPr/>
        <a:lstStyle/>
        <a:p>
          <a:endParaRPr lang="en-US"/>
        </a:p>
      </dgm:t>
    </dgm:pt>
    <dgm:pt modelId="{E3446297-EDC1-48E0-A5D2-0E70BA95D4A6}" type="sibTrans" cxnId="{32BEC3A0-155A-42E6-83BA-D1C53E29FD98}">
      <dgm:prSet/>
      <dgm:spPr/>
      <dgm:t>
        <a:bodyPr/>
        <a:lstStyle/>
        <a:p>
          <a:endParaRPr lang="en-US"/>
        </a:p>
      </dgm:t>
    </dgm:pt>
    <dgm:pt modelId="{E685F9D5-87A9-486D-802F-7535DF0E9EF7}">
      <dgm:prSet phldrT="[Text]"/>
      <dgm:spPr/>
      <dgm:t>
        <a:bodyPr/>
        <a:lstStyle/>
        <a:p>
          <a:r>
            <a:rPr lang="en-US" dirty="0"/>
            <a:t>Appeal</a:t>
          </a:r>
        </a:p>
      </dgm:t>
    </dgm:pt>
    <dgm:pt modelId="{DA2DD628-0525-4E42-B09B-B9268DBC85E5}" type="parTrans" cxnId="{BD24A720-1B5C-4EA2-A493-F195FAD652FC}">
      <dgm:prSet/>
      <dgm:spPr/>
      <dgm:t>
        <a:bodyPr/>
        <a:lstStyle/>
        <a:p>
          <a:endParaRPr lang="en-US"/>
        </a:p>
      </dgm:t>
    </dgm:pt>
    <dgm:pt modelId="{A7920D1E-011F-40B0-BE3E-387E00D5A1E8}" type="sibTrans" cxnId="{BD24A720-1B5C-4EA2-A493-F195FAD652FC}">
      <dgm:prSet/>
      <dgm:spPr/>
      <dgm:t>
        <a:bodyPr/>
        <a:lstStyle/>
        <a:p>
          <a:endParaRPr lang="en-US"/>
        </a:p>
      </dgm:t>
    </dgm:pt>
    <dgm:pt modelId="{E8BC00D4-57F7-4E60-88F9-2953769AC28D}" type="pres">
      <dgm:prSet presAssocID="{513C9AD7-4513-48F9-8B0C-86FDCC72E0D3}" presName="Name0" presStyleCnt="0">
        <dgm:presLayoutVars>
          <dgm:dir/>
          <dgm:resizeHandles val="exact"/>
        </dgm:presLayoutVars>
      </dgm:prSet>
      <dgm:spPr/>
    </dgm:pt>
    <dgm:pt modelId="{6625F61D-49F4-4811-8631-028710004685}" type="pres">
      <dgm:prSet presAssocID="{6AEC35F1-B083-43FD-A1C1-1CF0D9857C4C}" presName="node" presStyleLbl="node1" presStyleIdx="0" presStyleCnt="6">
        <dgm:presLayoutVars>
          <dgm:bulletEnabled val="1"/>
        </dgm:presLayoutVars>
      </dgm:prSet>
      <dgm:spPr/>
    </dgm:pt>
    <dgm:pt modelId="{46FBD4D7-1F55-4BA3-899A-3724D3C332FD}" type="pres">
      <dgm:prSet presAssocID="{B24AC3A4-FA41-4CB2-B260-E5263BDD6ECB}" presName="sibTrans" presStyleLbl="sibTrans1D1" presStyleIdx="0" presStyleCnt="5"/>
      <dgm:spPr/>
    </dgm:pt>
    <dgm:pt modelId="{195927F4-C05A-4DE1-8B51-20FF05725E99}" type="pres">
      <dgm:prSet presAssocID="{B24AC3A4-FA41-4CB2-B260-E5263BDD6ECB}" presName="connectorText" presStyleLbl="sibTrans1D1" presStyleIdx="0" presStyleCnt="5"/>
      <dgm:spPr/>
    </dgm:pt>
    <dgm:pt modelId="{215D4959-6D88-401D-AB51-2F8B996A6A34}" type="pres">
      <dgm:prSet presAssocID="{1843C42E-E154-41B9-AF9E-FB3D0B311243}" presName="node" presStyleLbl="node1" presStyleIdx="1" presStyleCnt="6">
        <dgm:presLayoutVars>
          <dgm:bulletEnabled val="1"/>
        </dgm:presLayoutVars>
      </dgm:prSet>
      <dgm:spPr/>
    </dgm:pt>
    <dgm:pt modelId="{7A41C078-1FF0-4151-A7FB-DCB687C2C20E}" type="pres">
      <dgm:prSet presAssocID="{C738E188-AFFA-4443-95C3-DF50CADC9AF7}" presName="sibTrans" presStyleLbl="sibTrans1D1" presStyleIdx="1" presStyleCnt="5"/>
      <dgm:spPr/>
    </dgm:pt>
    <dgm:pt modelId="{5C10DED8-484D-4C73-94D3-3B8707A0690A}" type="pres">
      <dgm:prSet presAssocID="{C738E188-AFFA-4443-95C3-DF50CADC9AF7}" presName="connectorText" presStyleLbl="sibTrans1D1" presStyleIdx="1" presStyleCnt="5"/>
      <dgm:spPr/>
    </dgm:pt>
    <dgm:pt modelId="{D63AB5CF-B1A1-4267-B577-CABFC2AD0AD2}" type="pres">
      <dgm:prSet presAssocID="{4B138AB5-8F6F-4CF8-B4A7-2E81D111756B}" presName="node" presStyleLbl="node1" presStyleIdx="2" presStyleCnt="6">
        <dgm:presLayoutVars>
          <dgm:bulletEnabled val="1"/>
        </dgm:presLayoutVars>
      </dgm:prSet>
      <dgm:spPr/>
    </dgm:pt>
    <dgm:pt modelId="{CB5B7A44-88E2-470E-8DEA-EE253565D2A1}" type="pres">
      <dgm:prSet presAssocID="{D55DB166-A923-4BE2-8E64-BC1129094C5A}" presName="sibTrans" presStyleLbl="sibTrans1D1" presStyleIdx="2" presStyleCnt="5"/>
      <dgm:spPr/>
    </dgm:pt>
    <dgm:pt modelId="{BFD9DCB9-FDDC-4542-B489-66D4C0875E52}" type="pres">
      <dgm:prSet presAssocID="{D55DB166-A923-4BE2-8E64-BC1129094C5A}" presName="connectorText" presStyleLbl="sibTrans1D1" presStyleIdx="2" presStyleCnt="5"/>
      <dgm:spPr/>
    </dgm:pt>
    <dgm:pt modelId="{BC24C339-E2A9-4F77-8E89-9C5D0B4EE73C}" type="pres">
      <dgm:prSet presAssocID="{97022DF5-9D65-4D5C-819F-81AFD4571D76}" presName="node" presStyleLbl="node1" presStyleIdx="3" presStyleCnt="6">
        <dgm:presLayoutVars>
          <dgm:bulletEnabled val="1"/>
        </dgm:presLayoutVars>
      </dgm:prSet>
      <dgm:spPr/>
    </dgm:pt>
    <dgm:pt modelId="{CC214A3D-0963-477D-AB99-0B791875A927}" type="pres">
      <dgm:prSet presAssocID="{928401A2-D446-454F-8E02-1C889711EF9F}" presName="sibTrans" presStyleLbl="sibTrans1D1" presStyleIdx="3" presStyleCnt="5"/>
      <dgm:spPr/>
    </dgm:pt>
    <dgm:pt modelId="{1D925E4F-80DB-4A1A-AFE0-2DE89BC8B2B2}" type="pres">
      <dgm:prSet presAssocID="{928401A2-D446-454F-8E02-1C889711EF9F}" presName="connectorText" presStyleLbl="sibTrans1D1" presStyleIdx="3" presStyleCnt="5"/>
      <dgm:spPr/>
    </dgm:pt>
    <dgm:pt modelId="{A42E8E14-F0C8-491C-B196-F7F5A993FE3B}" type="pres">
      <dgm:prSet presAssocID="{DB420837-776D-4078-BD6D-A9AFA1B81AD8}" presName="node" presStyleLbl="node1" presStyleIdx="4" presStyleCnt="6">
        <dgm:presLayoutVars>
          <dgm:bulletEnabled val="1"/>
        </dgm:presLayoutVars>
      </dgm:prSet>
      <dgm:spPr/>
    </dgm:pt>
    <dgm:pt modelId="{0C90AD6A-C76C-40CF-9D9B-10CF9B05AD4D}" type="pres">
      <dgm:prSet presAssocID="{E3446297-EDC1-48E0-A5D2-0E70BA95D4A6}" presName="sibTrans" presStyleLbl="sibTrans1D1" presStyleIdx="4" presStyleCnt="5"/>
      <dgm:spPr/>
    </dgm:pt>
    <dgm:pt modelId="{BD7276E2-9D68-44E6-AE65-E1F7FEB0DEF0}" type="pres">
      <dgm:prSet presAssocID="{E3446297-EDC1-48E0-A5D2-0E70BA95D4A6}" presName="connectorText" presStyleLbl="sibTrans1D1" presStyleIdx="4" presStyleCnt="5"/>
      <dgm:spPr/>
    </dgm:pt>
    <dgm:pt modelId="{984D4A08-F1FB-4A8A-8AD5-0C059B76F4ED}" type="pres">
      <dgm:prSet presAssocID="{E685F9D5-87A9-486D-802F-7535DF0E9EF7}" presName="node" presStyleLbl="node1" presStyleIdx="5" presStyleCnt="6">
        <dgm:presLayoutVars>
          <dgm:bulletEnabled val="1"/>
        </dgm:presLayoutVars>
      </dgm:prSet>
      <dgm:spPr/>
    </dgm:pt>
  </dgm:ptLst>
  <dgm:cxnLst>
    <dgm:cxn modelId="{B7779D0B-4EA9-4D87-A18F-2291E40E1CF3}" type="presOf" srcId="{E3446297-EDC1-48E0-A5D2-0E70BA95D4A6}" destId="{0C90AD6A-C76C-40CF-9D9B-10CF9B05AD4D}" srcOrd="0" destOrd="0" presId="urn:microsoft.com/office/officeart/2016/7/layout/RepeatingBendingProcessNew"/>
    <dgm:cxn modelId="{BD24A720-1B5C-4EA2-A493-F195FAD652FC}" srcId="{513C9AD7-4513-48F9-8B0C-86FDCC72E0D3}" destId="{E685F9D5-87A9-486D-802F-7535DF0E9EF7}" srcOrd="5" destOrd="0" parTransId="{DA2DD628-0525-4E42-B09B-B9268DBC85E5}" sibTransId="{A7920D1E-011F-40B0-BE3E-387E00D5A1E8}"/>
    <dgm:cxn modelId="{4D0E2D24-98D7-4DD5-B24B-461460FE12B1}" type="presOf" srcId="{1843C42E-E154-41B9-AF9E-FB3D0B311243}" destId="{215D4959-6D88-401D-AB51-2F8B996A6A34}" srcOrd="0" destOrd="0" presId="urn:microsoft.com/office/officeart/2016/7/layout/RepeatingBendingProcessNew"/>
    <dgm:cxn modelId="{6D7DCF33-4449-422A-820C-E3AA84D0AF45}" type="presOf" srcId="{DB420837-776D-4078-BD6D-A9AFA1B81AD8}" destId="{A42E8E14-F0C8-491C-B196-F7F5A993FE3B}" srcOrd="0" destOrd="0" presId="urn:microsoft.com/office/officeart/2016/7/layout/RepeatingBendingProcessNew"/>
    <dgm:cxn modelId="{9E472D63-D151-4A7D-8769-F6D58462BA3B}" srcId="{513C9AD7-4513-48F9-8B0C-86FDCC72E0D3}" destId="{4B138AB5-8F6F-4CF8-B4A7-2E81D111756B}" srcOrd="2" destOrd="0" parTransId="{4D8002A8-05D3-40F9-B9F2-4847893D5EC5}" sibTransId="{D55DB166-A923-4BE2-8E64-BC1129094C5A}"/>
    <dgm:cxn modelId="{3E3CA245-4816-4C56-ABFA-E907A5791D4B}" type="presOf" srcId="{97022DF5-9D65-4D5C-819F-81AFD4571D76}" destId="{BC24C339-E2A9-4F77-8E89-9C5D0B4EE73C}" srcOrd="0" destOrd="0" presId="urn:microsoft.com/office/officeart/2016/7/layout/RepeatingBendingProcessNew"/>
    <dgm:cxn modelId="{3499444F-A7B6-413E-95E0-66437ACB69AD}" type="presOf" srcId="{D55DB166-A923-4BE2-8E64-BC1129094C5A}" destId="{BFD9DCB9-FDDC-4542-B489-66D4C0875E52}" srcOrd="1" destOrd="0" presId="urn:microsoft.com/office/officeart/2016/7/layout/RepeatingBendingProcessNew"/>
    <dgm:cxn modelId="{A3959252-9B9F-414E-B65E-900BA9DF1902}" type="presOf" srcId="{513C9AD7-4513-48F9-8B0C-86FDCC72E0D3}" destId="{E8BC00D4-57F7-4E60-88F9-2953769AC28D}" srcOrd="0" destOrd="0" presId="urn:microsoft.com/office/officeart/2016/7/layout/RepeatingBendingProcessNew"/>
    <dgm:cxn modelId="{6A5A2080-4FD7-48E9-BBE3-B756E74B00F4}" type="presOf" srcId="{B24AC3A4-FA41-4CB2-B260-E5263BDD6ECB}" destId="{195927F4-C05A-4DE1-8B51-20FF05725E99}" srcOrd="1" destOrd="0" presId="urn:microsoft.com/office/officeart/2016/7/layout/RepeatingBendingProcessNew"/>
    <dgm:cxn modelId="{3814E589-A131-4175-A64F-AE67B09CC331}" type="presOf" srcId="{4B138AB5-8F6F-4CF8-B4A7-2E81D111756B}" destId="{D63AB5CF-B1A1-4267-B577-CABFC2AD0AD2}" srcOrd="0" destOrd="0" presId="urn:microsoft.com/office/officeart/2016/7/layout/RepeatingBendingProcessNew"/>
    <dgm:cxn modelId="{02EC2A92-15B3-4E11-85A5-E3C3B15AFD79}" type="presOf" srcId="{E3446297-EDC1-48E0-A5D2-0E70BA95D4A6}" destId="{BD7276E2-9D68-44E6-AE65-E1F7FEB0DEF0}" srcOrd="1" destOrd="0" presId="urn:microsoft.com/office/officeart/2016/7/layout/RepeatingBendingProcessNew"/>
    <dgm:cxn modelId="{32BEC3A0-155A-42E6-83BA-D1C53E29FD98}" srcId="{513C9AD7-4513-48F9-8B0C-86FDCC72E0D3}" destId="{DB420837-776D-4078-BD6D-A9AFA1B81AD8}" srcOrd="4" destOrd="0" parTransId="{316E41B5-AECD-49AF-BAD1-0603BC001CED}" sibTransId="{E3446297-EDC1-48E0-A5D2-0E70BA95D4A6}"/>
    <dgm:cxn modelId="{AE91D8A2-4FD2-4DFF-92F5-AF16205CDADB}" srcId="{513C9AD7-4513-48F9-8B0C-86FDCC72E0D3}" destId="{1843C42E-E154-41B9-AF9E-FB3D0B311243}" srcOrd="1" destOrd="0" parTransId="{83BF6A9F-18B4-47A1-99CE-D4AA8B1F6706}" sibTransId="{C738E188-AFFA-4443-95C3-DF50CADC9AF7}"/>
    <dgm:cxn modelId="{792D74AE-02BD-44F9-BF23-31D9D0CACE78}" type="presOf" srcId="{6AEC35F1-B083-43FD-A1C1-1CF0D9857C4C}" destId="{6625F61D-49F4-4811-8631-028710004685}" srcOrd="0" destOrd="0" presId="urn:microsoft.com/office/officeart/2016/7/layout/RepeatingBendingProcessNew"/>
    <dgm:cxn modelId="{BCCAC1BF-1758-4A30-AE64-F1C2354621BD}" type="presOf" srcId="{928401A2-D446-454F-8E02-1C889711EF9F}" destId="{CC214A3D-0963-477D-AB99-0B791875A927}" srcOrd="0" destOrd="0" presId="urn:microsoft.com/office/officeart/2016/7/layout/RepeatingBendingProcessNew"/>
    <dgm:cxn modelId="{990E9BC2-A183-4557-9A92-7B0410D69B75}" srcId="{513C9AD7-4513-48F9-8B0C-86FDCC72E0D3}" destId="{97022DF5-9D65-4D5C-819F-81AFD4571D76}" srcOrd="3" destOrd="0" parTransId="{C2D72270-EE1F-493D-9602-CF53807E8E8A}" sibTransId="{928401A2-D446-454F-8E02-1C889711EF9F}"/>
    <dgm:cxn modelId="{A44DBBC8-A938-4BF9-A812-6ACB2F0CEE21}" srcId="{513C9AD7-4513-48F9-8B0C-86FDCC72E0D3}" destId="{6AEC35F1-B083-43FD-A1C1-1CF0D9857C4C}" srcOrd="0" destOrd="0" parTransId="{DDBAF0A4-5BD2-441D-89CD-77E3BC5A96C9}" sibTransId="{B24AC3A4-FA41-4CB2-B260-E5263BDD6ECB}"/>
    <dgm:cxn modelId="{BB12E8CD-BC6D-430B-9844-CCA0A325A859}" type="presOf" srcId="{C738E188-AFFA-4443-95C3-DF50CADC9AF7}" destId="{7A41C078-1FF0-4151-A7FB-DCB687C2C20E}" srcOrd="0" destOrd="0" presId="urn:microsoft.com/office/officeart/2016/7/layout/RepeatingBendingProcessNew"/>
    <dgm:cxn modelId="{94DACDD6-BB4E-47E7-8545-778F5822E5D2}" type="presOf" srcId="{C738E188-AFFA-4443-95C3-DF50CADC9AF7}" destId="{5C10DED8-484D-4C73-94D3-3B8707A0690A}" srcOrd="1" destOrd="0" presId="urn:microsoft.com/office/officeart/2016/7/layout/RepeatingBendingProcessNew"/>
    <dgm:cxn modelId="{ED1B6CDB-0E2A-4F2D-AC0D-BE42EB9AA572}" type="presOf" srcId="{E685F9D5-87A9-486D-802F-7535DF0E9EF7}" destId="{984D4A08-F1FB-4A8A-8AD5-0C059B76F4ED}" srcOrd="0" destOrd="0" presId="urn:microsoft.com/office/officeart/2016/7/layout/RepeatingBendingProcessNew"/>
    <dgm:cxn modelId="{20AE9EFD-2BDD-486F-846C-878D852DD28A}" type="presOf" srcId="{928401A2-D446-454F-8E02-1C889711EF9F}" destId="{1D925E4F-80DB-4A1A-AFE0-2DE89BC8B2B2}" srcOrd="1" destOrd="0" presId="urn:microsoft.com/office/officeart/2016/7/layout/RepeatingBendingProcessNew"/>
    <dgm:cxn modelId="{CE9C43FE-2F7A-4780-8496-876B23370236}" type="presOf" srcId="{D55DB166-A923-4BE2-8E64-BC1129094C5A}" destId="{CB5B7A44-88E2-470E-8DEA-EE253565D2A1}" srcOrd="0" destOrd="0" presId="urn:microsoft.com/office/officeart/2016/7/layout/RepeatingBendingProcessNew"/>
    <dgm:cxn modelId="{CCE617FF-61E3-4C9A-94FF-5C2AF6998E2D}" type="presOf" srcId="{B24AC3A4-FA41-4CB2-B260-E5263BDD6ECB}" destId="{46FBD4D7-1F55-4BA3-899A-3724D3C332FD}" srcOrd="0" destOrd="0" presId="urn:microsoft.com/office/officeart/2016/7/layout/RepeatingBendingProcessNew"/>
    <dgm:cxn modelId="{3D84BEC0-B747-45FA-B7E6-885BE7DA09F4}" type="presParOf" srcId="{E8BC00D4-57F7-4E60-88F9-2953769AC28D}" destId="{6625F61D-49F4-4811-8631-028710004685}" srcOrd="0" destOrd="0" presId="urn:microsoft.com/office/officeart/2016/7/layout/RepeatingBendingProcessNew"/>
    <dgm:cxn modelId="{AA30BCAD-D366-49A6-9C94-546132FAC1F9}" type="presParOf" srcId="{E8BC00D4-57F7-4E60-88F9-2953769AC28D}" destId="{46FBD4D7-1F55-4BA3-899A-3724D3C332FD}" srcOrd="1" destOrd="0" presId="urn:microsoft.com/office/officeart/2016/7/layout/RepeatingBendingProcessNew"/>
    <dgm:cxn modelId="{F5353EB0-0100-4A26-B0A7-8D447E306FE7}" type="presParOf" srcId="{46FBD4D7-1F55-4BA3-899A-3724D3C332FD}" destId="{195927F4-C05A-4DE1-8B51-20FF05725E99}" srcOrd="0" destOrd="0" presId="urn:microsoft.com/office/officeart/2016/7/layout/RepeatingBendingProcessNew"/>
    <dgm:cxn modelId="{893C7BAB-4F05-4135-A30B-E980A5E98CBB}" type="presParOf" srcId="{E8BC00D4-57F7-4E60-88F9-2953769AC28D}" destId="{215D4959-6D88-401D-AB51-2F8B996A6A34}" srcOrd="2" destOrd="0" presId="urn:microsoft.com/office/officeart/2016/7/layout/RepeatingBendingProcessNew"/>
    <dgm:cxn modelId="{8EA0FA02-939E-4D42-809D-C2B9C231DAAE}" type="presParOf" srcId="{E8BC00D4-57F7-4E60-88F9-2953769AC28D}" destId="{7A41C078-1FF0-4151-A7FB-DCB687C2C20E}" srcOrd="3" destOrd="0" presId="urn:microsoft.com/office/officeart/2016/7/layout/RepeatingBendingProcessNew"/>
    <dgm:cxn modelId="{BB24F821-5A6E-4897-BF9A-EB2DC442721A}" type="presParOf" srcId="{7A41C078-1FF0-4151-A7FB-DCB687C2C20E}" destId="{5C10DED8-484D-4C73-94D3-3B8707A0690A}" srcOrd="0" destOrd="0" presId="urn:microsoft.com/office/officeart/2016/7/layout/RepeatingBendingProcessNew"/>
    <dgm:cxn modelId="{6F2DC86D-CA64-4164-BD89-10E4DB06387D}" type="presParOf" srcId="{E8BC00D4-57F7-4E60-88F9-2953769AC28D}" destId="{D63AB5CF-B1A1-4267-B577-CABFC2AD0AD2}" srcOrd="4" destOrd="0" presId="urn:microsoft.com/office/officeart/2016/7/layout/RepeatingBendingProcessNew"/>
    <dgm:cxn modelId="{0F30BA1B-14B9-441E-B4AC-2258AADF8F58}" type="presParOf" srcId="{E8BC00D4-57F7-4E60-88F9-2953769AC28D}" destId="{CB5B7A44-88E2-470E-8DEA-EE253565D2A1}" srcOrd="5" destOrd="0" presId="urn:microsoft.com/office/officeart/2016/7/layout/RepeatingBendingProcessNew"/>
    <dgm:cxn modelId="{D11E052F-B68C-4E8E-A6ED-32AEE54648AC}" type="presParOf" srcId="{CB5B7A44-88E2-470E-8DEA-EE253565D2A1}" destId="{BFD9DCB9-FDDC-4542-B489-66D4C0875E52}" srcOrd="0" destOrd="0" presId="urn:microsoft.com/office/officeart/2016/7/layout/RepeatingBendingProcessNew"/>
    <dgm:cxn modelId="{36A71EAD-4874-4D7D-A949-99D3546D7D22}" type="presParOf" srcId="{E8BC00D4-57F7-4E60-88F9-2953769AC28D}" destId="{BC24C339-E2A9-4F77-8E89-9C5D0B4EE73C}" srcOrd="6" destOrd="0" presId="urn:microsoft.com/office/officeart/2016/7/layout/RepeatingBendingProcessNew"/>
    <dgm:cxn modelId="{8C6F7E56-F704-4D48-B8B4-C2AEEDB23E0A}" type="presParOf" srcId="{E8BC00D4-57F7-4E60-88F9-2953769AC28D}" destId="{CC214A3D-0963-477D-AB99-0B791875A927}" srcOrd="7" destOrd="0" presId="urn:microsoft.com/office/officeart/2016/7/layout/RepeatingBendingProcessNew"/>
    <dgm:cxn modelId="{7FBE883D-7D98-4592-B84C-EA8EE6A89B55}" type="presParOf" srcId="{CC214A3D-0963-477D-AB99-0B791875A927}" destId="{1D925E4F-80DB-4A1A-AFE0-2DE89BC8B2B2}" srcOrd="0" destOrd="0" presId="urn:microsoft.com/office/officeart/2016/7/layout/RepeatingBendingProcessNew"/>
    <dgm:cxn modelId="{944A5001-F995-4B8B-9997-4836C79B99CB}" type="presParOf" srcId="{E8BC00D4-57F7-4E60-88F9-2953769AC28D}" destId="{A42E8E14-F0C8-491C-B196-F7F5A993FE3B}" srcOrd="8" destOrd="0" presId="urn:microsoft.com/office/officeart/2016/7/layout/RepeatingBendingProcessNew"/>
    <dgm:cxn modelId="{AA1453A7-C795-4315-8BD6-9577BF728FE7}" type="presParOf" srcId="{E8BC00D4-57F7-4E60-88F9-2953769AC28D}" destId="{0C90AD6A-C76C-40CF-9D9B-10CF9B05AD4D}" srcOrd="9" destOrd="0" presId="urn:microsoft.com/office/officeart/2016/7/layout/RepeatingBendingProcessNew"/>
    <dgm:cxn modelId="{2DD57FE6-07EF-4B0D-9BB4-7AF971E202DA}" type="presParOf" srcId="{0C90AD6A-C76C-40CF-9D9B-10CF9B05AD4D}" destId="{BD7276E2-9D68-44E6-AE65-E1F7FEB0DEF0}" srcOrd="0" destOrd="0" presId="urn:microsoft.com/office/officeart/2016/7/layout/RepeatingBendingProcessNew"/>
    <dgm:cxn modelId="{32B5A242-1BE9-4473-9EF3-B02E6FA647CB}" type="presParOf" srcId="{E8BC00D4-57F7-4E60-88F9-2953769AC28D}" destId="{984D4A08-F1FB-4A8A-8AD5-0C059B76F4ED}"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FFFAD7-2CB3-4D11-9203-408474643585}"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87763BA1-CE01-4C08-8307-C147D1747EC2}">
      <dgm:prSet/>
      <dgm:spPr/>
      <dgm:t>
        <a:bodyPr/>
        <a:lstStyle/>
        <a:p>
          <a:pPr algn="ctr"/>
          <a:r>
            <a:rPr lang="en-US" b="1" dirty="0"/>
            <a:t>Title IX Coordinator:</a:t>
          </a:r>
        </a:p>
        <a:p>
          <a:pPr algn="ctr"/>
          <a:r>
            <a:rPr lang="en-US" dirty="0"/>
            <a:t>Coordinates the District’s response to allegations of sex discrimination; interfaces with Complainants and Respondents to advise them of their rights and shepherd the process.</a:t>
          </a:r>
        </a:p>
      </dgm:t>
    </dgm:pt>
    <dgm:pt modelId="{BE765201-D51E-4029-BB34-54FAB32DB5D7}" type="parTrans" cxnId="{5F4F9439-7139-412B-9994-8B67AC3275A0}">
      <dgm:prSet/>
      <dgm:spPr/>
      <dgm:t>
        <a:bodyPr/>
        <a:lstStyle/>
        <a:p>
          <a:endParaRPr lang="en-US"/>
        </a:p>
      </dgm:t>
    </dgm:pt>
    <dgm:pt modelId="{BD133C93-37C3-4D60-88BC-C2E9E6C20613}" type="sibTrans" cxnId="{5F4F9439-7139-412B-9994-8B67AC3275A0}">
      <dgm:prSet phldrT="1" phldr="0"/>
      <dgm:spPr/>
      <dgm:t>
        <a:bodyPr/>
        <a:lstStyle/>
        <a:p>
          <a:r>
            <a:rPr lang="en-US"/>
            <a:t>1</a:t>
          </a:r>
          <a:endParaRPr lang="en-US" dirty="0"/>
        </a:p>
      </dgm:t>
    </dgm:pt>
    <dgm:pt modelId="{24FE84DA-4860-4CE0-9731-E4102276D8AB}">
      <dgm:prSet/>
      <dgm:spPr/>
      <dgm:t>
        <a:bodyPr/>
        <a:lstStyle/>
        <a:p>
          <a:pPr algn="ctr"/>
          <a:r>
            <a:rPr lang="en-US" b="1" dirty="0"/>
            <a:t>Title IX Investigator: </a:t>
          </a:r>
        </a:p>
        <a:p>
          <a:pPr algn="ctr"/>
          <a:r>
            <a:rPr lang="en-US" dirty="0"/>
            <a:t>Conducts a fair, neutral, impartial fact-finding investigation into allegations of sex discrimination, culminating in an objective investigation report.</a:t>
          </a:r>
        </a:p>
      </dgm:t>
    </dgm:pt>
    <dgm:pt modelId="{920EE32F-4A18-419C-9641-94819E6BBFBD}" type="parTrans" cxnId="{E515E1D8-34B1-46C6-8340-F49EF70DB9C1}">
      <dgm:prSet/>
      <dgm:spPr/>
      <dgm:t>
        <a:bodyPr/>
        <a:lstStyle/>
        <a:p>
          <a:endParaRPr lang="en-US"/>
        </a:p>
      </dgm:t>
    </dgm:pt>
    <dgm:pt modelId="{CE6028EE-E171-4E8F-A3CD-9958E503581D}" type="sibTrans" cxnId="{E515E1D8-34B1-46C6-8340-F49EF70DB9C1}">
      <dgm:prSet phldrT="2" phldr="0"/>
      <dgm:spPr/>
      <dgm:t>
        <a:bodyPr/>
        <a:lstStyle/>
        <a:p>
          <a:r>
            <a:rPr lang="en-US"/>
            <a:t>2</a:t>
          </a:r>
        </a:p>
      </dgm:t>
    </dgm:pt>
    <dgm:pt modelId="{82EAAF25-49B3-4F5B-A58E-0A0A6BA136B3}">
      <dgm:prSet/>
      <dgm:spPr/>
      <dgm:t>
        <a:bodyPr/>
        <a:lstStyle/>
        <a:p>
          <a:pPr algn="ctr"/>
          <a:r>
            <a:rPr lang="en-US" b="1" dirty="0"/>
            <a:t>Title IX Decision-Maker: </a:t>
          </a:r>
        </a:p>
        <a:p>
          <a:pPr algn="ctr"/>
          <a:r>
            <a:rPr lang="en-US" dirty="0"/>
            <a:t>Utilizes the “preponderance of the evidence” standard to make determinations regarding responsibility and, if appropriate, to impose disciplinary sanctions.</a:t>
          </a:r>
        </a:p>
      </dgm:t>
    </dgm:pt>
    <dgm:pt modelId="{509DFCE8-36B5-4805-B898-9BAFCF1529CF}" type="parTrans" cxnId="{5A3EF0D9-529B-4E6C-AC61-6847F6DD8C00}">
      <dgm:prSet/>
      <dgm:spPr/>
      <dgm:t>
        <a:bodyPr/>
        <a:lstStyle/>
        <a:p>
          <a:endParaRPr lang="en-US"/>
        </a:p>
      </dgm:t>
    </dgm:pt>
    <dgm:pt modelId="{14C5DCCE-6CCC-4BAE-BC1F-C91E25366D7E}" type="sibTrans" cxnId="{5A3EF0D9-529B-4E6C-AC61-6847F6DD8C00}">
      <dgm:prSet phldrT="3" phldr="0"/>
      <dgm:spPr/>
      <dgm:t>
        <a:bodyPr/>
        <a:lstStyle/>
        <a:p>
          <a:r>
            <a:rPr lang="en-US"/>
            <a:t>3</a:t>
          </a:r>
        </a:p>
      </dgm:t>
    </dgm:pt>
    <dgm:pt modelId="{81A07A4E-80C2-49B6-AC42-BF3A53105218}" type="pres">
      <dgm:prSet presAssocID="{BCFFFAD7-2CB3-4D11-9203-408474643585}" presName="Name0" presStyleCnt="0">
        <dgm:presLayoutVars>
          <dgm:animLvl val="lvl"/>
          <dgm:resizeHandles val="exact"/>
        </dgm:presLayoutVars>
      </dgm:prSet>
      <dgm:spPr/>
    </dgm:pt>
    <dgm:pt modelId="{43EA6ED2-289C-4BBF-9191-F3DAEB07BAD1}" type="pres">
      <dgm:prSet presAssocID="{87763BA1-CE01-4C08-8307-C147D1747EC2}" presName="compositeNode" presStyleCnt="0">
        <dgm:presLayoutVars>
          <dgm:bulletEnabled val="1"/>
        </dgm:presLayoutVars>
      </dgm:prSet>
      <dgm:spPr/>
    </dgm:pt>
    <dgm:pt modelId="{C6461E3E-1E5F-4DEE-87FB-D77D53C90B66}" type="pres">
      <dgm:prSet presAssocID="{87763BA1-CE01-4C08-8307-C147D1747EC2}" presName="bgRect" presStyleLbl="bgAccFollowNode1" presStyleIdx="0" presStyleCnt="3"/>
      <dgm:spPr/>
    </dgm:pt>
    <dgm:pt modelId="{1A0596CB-9FCC-4AFA-BB36-A6CFA0F989B0}" type="pres">
      <dgm:prSet presAssocID="{BD133C93-37C3-4D60-88BC-C2E9E6C20613}" presName="sibTransNodeCircle" presStyleLbl="alignNode1" presStyleIdx="0" presStyleCnt="6">
        <dgm:presLayoutVars>
          <dgm:chMax val="0"/>
          <dgm:bulletEnabled/>
        </dgm:presLayoutVars>
      </dgm:prSet>
      <dgm:spPr/>
    </dgm:pt>
    <dgm:pt modelId="{12D37589-F369-40C0-A807-C23F4DEA4FDC}" type="pres">
      <dgm:prSet presAssocID="{87763BA1-CE01-4C08-8307-C147D1747EC2}" presName="bottomLine" presStyleLbl="alignNode1" presStyleIdx="1" presStyleCnt="6">
        <dgm:presLayoutVars/>
      </dgm:prSet>
      <dgm:spPr/>
    </dgm:pt>
    <dgm:pt modelId="{054953D0-FC19-4A8E-AEFA-EA6E99B90A66}" type="pres">
      <dgm:prSet presAssocID="{87763BA1-CE01-4C08-8307-C147D1747EC2}" presName="nodeText" presStyleLbl="bgAccFollowNode1" presStyleIdx="0" presStyleCnt="3">
        <dgm:presLayoutVars>
          <dgm:bulletEnabled val="1"/>
        </dgm:presLayoutVars>
      </dgm:prSet>
      <dgm:spPr/>
    </dgm:pt>
    <dgm:pt modelId="{2CA5D874-24CD-490E-93AE-C6FC397E61EA}" type="pres">
      <dgm:prSet presAssocID="{BD133C93-37C3-4D60-88BC-C2E9E6C20613}" presName="sibTrans" presStyleCnt="0"/>
      <dgm:spPr/>
    </dgm:pt>
    <dgm:pt modelId="{5FE7644A-2FD5-424F-BF16-EB306BAD23BC}" type="pres">
      <dgm:prSet presAssocID="{24FE84DA-4860-4CE0-9731-E4102276D8AB}" presName="compositeNode" presStyleCnt="0">
        <dgm:presLayoutVars>
          <dgm:bulletEnabled val="1"/>
        </dgm:presLayoutVars>
      </dgm:prSet>
      <dgm:spPr/>
    </dgm:pt>
    <dgm:pt modelId="{52543B6E-DBA1-4894-93D1-C5E481DEBA84}" type="pres">
      <dgm:prSet presAssocID="{24FE84DA-4860-4CE0-9731-E4102276D8AB}" presName="bgRect" presStyleLbl="bgAccFollowNode1" presStyleIdx="1" presStyleCnt="3"/>
      <dgm:spPr/>
    </dgm:pt>
    <dgm:pt modelId="{C31B19F0-E56C-4C86-B7A6-CC40E44D740E}" type="pres">
      <dgm:prSet presAssocID="{CE6028EE-E171-4E8F-A3CD-9958E503581D}" presName="sibTransNodeCircle" presStyleLbl="alignNode1" presStyleIdx="2" presStyleCnt="6">
        <dgm:presLayoutVars>
          <dgm:chMax val="0"/>
          <dgm:bulletEnabled/>
        </dgm:presLayoutVars>
      </dgm:prSet>
      <dgm:spPr/>
    </dgm:pt>
    <dgm:pt modelId="{AB8A2BF5-8787-405E-9CFD-485AC265E947}" type="pres">
      <dgm:prSet presAssocID="{24FE84DA-4860-4CE0-9731-E4102276D8AB}" presName="bottomLine" presStyleLbl="alignNode1" presStyleIdx="3" presStyleCnt="6">
        <dgm:presLayoutVars/>
      </dgm:prSet>
      <dgm:spPr/>
    </dgm:pt>
    <dgm:pt modelId="{B0AC81E0-FBE0-43D2-88DD-8ADF5B885F3F}" type="pres">
      <dgm:prSet presAssocID="{24FE84DA-4860-4CE0-9731-E4102276D8AB}" presName="nodeText" presStyleLbl="bgAccFollowNode1" presStyleIdx="1" presStyleCnt="3">
        <dgm:presLayoutVars>
          <dgm:bulletEnabled val="1"/>
        </dgm:presLayoutVars>
      </dgm:prSet>
      <dgm:spPr/>
    </dgm:pt>
    <dgm:pt modelId="{27677FF1-4BC0-4BEE-9CA5-4DC9F387ABD4}" type="pres">
      <dgm:prSet presAssocID="{CE6028EE-E171-4E8F-A3CD-9958E503581D}" presName="sibTrans" presStyleCnt="0"/>
      <dgm:spPr/>
    </dgm:pt>
    <dgm:pt modelId="{387BE608-44F7-4A06-B317-47DCED1AB9C7}" type="pres">
      <dgm:prSet presAssocID="{82EAAF25-49B3-4F5B-A58E-0A0A6BA136B3}" presName="compositeNode" presStyleCnt="0">
        <dgm:presLayoutVars>
          <dgm:bulletEnabled val="1"/>
        </dgm:presLayoutVars>
      </dgm:prSet>
      <dgm:spPr/>
    </dgm:pt>
    <dgm:pt modelId="{D2522A0C-6049-46C9-A5F3-54EAD163B06B}" type="pres">
      <dgm:prSet presAssocID="{82EAAF25-49B3-4F5B-A58E-0A0A6BA136B3}" presName="bgRect" presStyleLbl="bgAccFollowNode1" presStyleIdx="2" presStyleCnt="3"/>
      <dgm:spPr/>
    </dgm:pt>
    <dgm:pt modelId="{1D475044-BFE6-4DC8-8182-201C9CB1F352}" type="pres">
      <dgm:prSet presAssocID="{14C5DCCE-6CCC-4BAE-BC1F-C91E25366D7E}" presName="sibTransNodeCircle" presStyleLbl="alignNode1" presStyleIdx="4" presStyleCnt="6">
        <dgm:presLayoutVars>
          <dgm:chMax val="0"/>
          <dgm:bulletEnabled/>
        </dgm:presLayoutVars>
      </dgm:prSet>
      <dgm:spPr/>
    </dgm:pt>
    <dgm:pt modelId="{EA9FE042-87DC-4DBA-8FC7-60871B2883EE}" type="pres">
      <dgm:prSet presAssocID="{82EAAF25-49B3-4F5B-A58E-0A0A6BA136B3}" presName="bottomLine" presStyleLbl="alignNode1" presStyleIdx="5" presStyleCnt="6">
        <dgm:presLayoutVars/>
      </dgm:prSet>
      <dgm:spPr/>
    </dgm:pt>
    <dgm:pt modelId="{C35378DC-DD70-4F96-8334-68A04A965BF3}" type="pres">
      <dgm:prSet presAssocID="{82EAAF25-49B3-4F5B-A58E-0A0A6BA136B3}" presName="nodeText" presStyleLbl="bgAccFollowNode1" presStyleIdx="2" presStyleCnt="3">
        <dgm:presLayoutVars>
          <dgm:bulletEnabled val="1"/>
        </dgm:presLayoutVars>
      </dgm:prSet>
      <dgm:spPr/>
    </dgm:pt>
  </dgm:ptLst>
  <dgm:cxnLst>
    <dgm:cxn modelId="{277C0819-9B76-4B7D-8671-144AF495BB46}" type="presOf" srcId="{82EAAF25-49B3-4F5B-A58E-0A0A6BA136B3}" destId="{D2522A0C-6049-46C9-A5F3-54EAD163B06B}" srcOrd="0" destOrd="0" presId="urn:microsoft.com/office/officeart/2016/7/layout/BasicLinearProcessNumbered"/>
    <dgm:cxn modelId="{B9733C31-49F8-4445-A951-8D6D501F280A}" type="presOf" srcId="{CE6028EE-E171-4E8F-A3CD-9958E503581D}" destId="{C31B19F0-E56C-4C86-B7A6-CC40E44D740E}" srcOrd="0" destOrd="0" presId="urn:microsoft.com/office/officeart/2016/7/layout/BasicLinearProcessNumbered"/>
    <dgm:cxn modelId="{5F4F9439-7139-412B-9994-8B67AC3275A0}" srcId="{BCFFFAD7-2CB3-4D11-9203-408474643585}" destId="{87763BA1-CE01-4C08-8307-C147D1747EC2}" srcOrd="0" destOrd="0" parTransId="{BE765201-D51E-4029-BB34-54FAB32DB5D7}" sibTransId="{BD133C93-37C3-4D60-88BC-C2E9E6C20613}"/>
    <dgm:cxn modelId="{6966DB42-CF64-4A0B-B472-EFC4B0B12A3A}" type="presOf" srcId="{14C5DCCE-6CCC-4BAE-BC1F-C91E25366D7E}" destId="{1D475044-BFE6-4DC8-8182-201C9CB1F352}" srcOrd="0" destOrd="0" presId="urn:microsoft.com/office/officeart/2016/7/layout/BasicLinearProcessNumbered"/>
    <dgm:cxn modelId="{85AB8366-B537-4AE9-96E6-BBF80BFECAA3}" type="presOf" srcId="{24FE84DA-4860-4CE0-9731-E4102276D8AB}" destId="{52543B6E-DBA1-4894-93D1-C5E481DEBA84}" srcOrd="0" destOrd="0" presId="urn:microsoft.com/office/officeart/2016/7/layout/BasicLinearProcessNumbered"/>
    <dgm:cxn modelId="{3922CE50-CFE0-4047-AF40-9A0C5EDDAD86}" type="presOf" srcId="{87763BA1-CE01-4C08-8307-C147D1747EC2}" destId="{054953D0-FC19-4A8E-AEFA-EA6E99B90A66}" srcOrd="1" destOrd="0" presId="urn:microsoft.com/office/officeart/2016/7/layout/BasicLinearProcessNumbered"/>
    <dgm:cxn modelId="{AE768951-F8BC-4991-8072-366B10D27F4B}" type="presOf" srcId="{87763BA1-CE01-4C08-8307-C147D1747EC2}" destId="{C6461E3E-1E5F-4DEE-87FB-D77D53C90B66}" srcOrd="0" destOrd="0" presId="urn:microsoft.com/office/officeart/2016/7/layout/BasicLinearProcessNumbered"/>
    <dgm:cxn modelId="{1F64E672-DDFF-417A-9090-01F17B8DD6D2}" type="presOf" srcId="{BCFFFAD7-2CB3-4D11-9203-408474643585}" destId="{81A07A4E-80C2-49B6-AC42-BF3A53105218}" srcOrd="0" destOrd="0" presId="urn:microsoft.com/office/officeart/2016/7/layout/BasicLinearProcessNumbered"/>
    <dgm:cxn modelId="{93F65190-0B5A-4772-8920-7E66EF99A02B}" type="presOf" srcId="{24FE84DA-4860-4CE0-9731-E4102276D8AB}" destId="{B0AC81E0-FBE0-43D2-88DD-8ADF5B885F3F}" srcOrd="1" destOrd="0" presId="urn:microsoft.com/office/officeart/2016/7/layout/BasicLinearProcessNumbered"/>
    <dgm:cxn modelId="{D0F5989C-8DB9-4725-AD85-DDEA86AF0BA9}" type="presOf" srcId="{82EAAF25-49B3-4F5B-A58E-0A0A6BA136B3}" destId="{C35378DC-DD70-4F96-8334-68A04A965BF3}" srcOrd="1" destOrd="0" presId="urn:microsoft.com/office/officeart/2016/7/layout/BasicLinearProcessNumbered"/>
    <dgm:cxn modelId="{E515E1D8-34B1-46C6-8340-F49EF70DB9C1}" srcId="{BCFFFAD7-2CB3-4D11-9203-408474643585}" destId="{24FE84DA-4860-4CE0-9731-E4102276D8AB}" srcOrd="1" destOrd="0" parTransId="{920EE32F-4A18-419C-9641-94819E6BBFBD}" sibTransId="{CE6028EE-E171-4E8F-A3CD-9958E503581D}"/>
    <dgm:cxn modelId="{5A3EF0D9-529B-4E6C-AC61-6847F6DD8C00}" srcId="{BCFFFAD7-2CB3-4D11-9203-408474643585}" destId="{82EAAF25-49B3-4F5B-A58E-0A0A6BA136B3}" srcOrd="2" destOrd="0" parTransId="{509DFCE8-36B5-4805-B898-9BAFCF1529CF}" sibTransId="{14C5DCCE-6CCC-4BAE-BC1F-C91E25366D7E}"/>
    <dgm:cxn modelId="{1EA5F2EB-D80E-4AF6-A2AB-F679E7E85B58}" type="presOf" srcId="{BD133C93-37C3-4D60-88BC-C2E9E6C20613}" destId="{1A0596CB-9FCC-4AFA-BB36-A6CFA0F989B0}" srcOrd="0" destOrd="0" presId="urn:microsoft.com/office/officeart/2016/7/layout/BasicLinearProcessNumbered"/>
    <dgm:cxn modelId="{90FE6292-1901-43CD-AA6A-AC95737DA085}" type="presParOf" srcId="{81A07A4E-80C2-49B6-AC42-BF3A53105218}" destId="{43EA6ED2-289C-4BBF-9191-F3DAEB07BAD1}" srcOrd="0" destOrd="0" presId="urn:microsoft.com/office/officeart/2016/7/layout/BasicLinearProcessNumbered"/>
    <dgm:cxn modelId="{6DC9AE98-5461-435C-8753-C48E39CDF889}" type="presParOf" srcId="{43EA6ED2-289C-4BBF-9191-F3DAEB07BAD1}" destId="{C6461E3E-1E5F-4DEE-87FB-D77D53C90B66}" srcOrd="0" destOrd="0" presId="urn:microsoft.com/office/officeart/2016/7/layout/BasicLinearProcessNumbered"/>
    <dgm:cxn modelId="{5C46A150-3200-4A0B-9DDD-88A56EC31D5E}" type="presParOf" srcId="{43EA6ED2-289C-4BBF-9191-F3DAEB07BAD1}" destId="{1A0596CB-9FCC-4AFA-BB36-A6CFA0F989B0}" srcOrd="1" destOrd="0" presId="urn:microsoft.com/office/officeart/2016/7/layout/BasicLinearProcessNumbered"/>
    <dgm:cxn modelId="{468E070D-C19D-4874-A3BB-8BD216A4D4AA}" type="presParOf" srcId="{43EA6ED2-289C-4BBF-9191-F3DAEB07BAD1}" destId="{12D37589-F369-40C0-A807-C23F4DEA4FDC}" srcOrd="2" destOrd="0" presId="urn:microsoft.com/office/officeart/2016/7/layout/BasicLinearProcessNumbered"/>
    <dgm:cxn modelId="{35BC3947-C194-47B8-B8E0-D12B993387C1}" type="presParOf" srcId="{43EA6ED2-289C-4BBF-9191-F3DAEB07BAD1}" destId="{054953D0-FC19-4A8E-AEFA-EA6E99B90A66}" srcOrd="3" destOrd="0" presId="urn:microsoft.com/office/officeart/2016/7/layout/BasicLinearProcessNumbered"/>
    <dgm:cxn modelId="{5045EC47-DC52-47D2-9C75-CE3A645AECE2}" type="presParOf" srcId="{81A07A4E-80C2-49B6-AC42-BF3A53105218}" destId="{2CA5D874-24CD-490E-93AE-C6FC397E61EA}" srcOrd="1" destOrd="0" presId="urn:microsoft.com/office/officeart/2016/7/layout/BasicLinearProcessNumbered"/>
    <dgm:cxn modelId="{72282B05-3AE3-4F08-A0A7-CC1C726FB9EC}" type="presParOf" srcId="{81A07A4E-80C2-49B6-AC42-BF3A53105218}" destId="{5FE7644A-2FD5-424F-BF16-EB306BAD23BC}" srcOrd="2" destOrd="0" presId="urn:microsoft.com/office/officeart/2016/7/layout/BasicLinearProcessNumbered"/>
    <dgm:cxn modelId="{4F614D68-5D9A-4114-BB5D-68ACF09FFA74}" type="presParOf" srcId="{5FE7644A-2FD5-424F-BF16-EB306BAD23BC}" destId="{52543B6E-DBA1-4894-93D1-C5E481DEBA84}" srcOrd="0" destOrd="0" presId="urn:microsoft.com/office/officeart/2016/7/layout/BasicLinearProcessNumbered"/>
    <dgm:cxn modelId="{7F58839B-7AC1-4586-9BEC-50B60BF28476}" type="presParOf" srcId="{5FE7644A-2FD5-424F-BF16-EB306BAD23BC}" destId="{C31B19F0-E56C-4C86-B7A6-CC40E44D740E}" srcOrd="1" destOrd="0" presId="urn:microsoft.com/office/officeart/2016/7/layout/BasicLinearProcessNumbered"/>
    <dgm:cxn modelId="{58EC95E5-26B8-4DC3-9638-0EFA38C2D355}" type="presParOf" srcId="{5FE7644A-2FD5-424F-BF16-EB306BAD23BC}" destId="{AB8A2BF5-8787-405E-9CFD-485AC265E947}" srcOrd="2" destOrd="0" presId="urn:microsoft.com/office/officeart/2016/7/layout/BasicLinearProcessNumbered"/>
    <dgm:cxn modelId="{4E0AE941-C91F-4492-A229-786216C79195}" type="presParOf" srcId="{5FE7644A-2FD5-424F-BF16-EB306BAD23BC}" destId="{B0AC81E0-FBE0-43D2-88DD-8ADF5B885F3F}" srcOrd="3" destOrd="0" presId="urn:microsoft.com/office/officeart/2016/7/layout/BasicLinearProcessNumbered"/>
    <dgm:cxn modelId="{5433E7AF-0283-4094-9080-227A87DD070F}" type="presParOf" srcId="{81A07A4E-80C2-49B6-AC42-BF3A53105218}" destId="{27677FF1-4BC0-4BEE-9CA5-4DC9F387ABD4}" srcOrd="3" destOrd="0" presId="urn:microsoft.com/office/officeart/2016/7/layout/BasicLinearProcessNumbered"/>
    <dgm:cxn modelId="{3AD6E156-77B9-4B8B-A77C-C7781703FF0A}" type="presParOf" srcId="{81A07A4E-80C2-49B6-AC42-BF3A53105218}" destId="{387BE608-44F7-4A06-B317-47DCED1AB9C7}" srcOrd="4" destOrd="0" presId="urn:microsoft.com/office/officeart/2016/7/layout/BasicLinearProcessNumbered"/>
    <dgm:cxn modelId="{9375297F-CEBF-4305-9770-598A869AE1B4}" type="presParOf" srcId="{387BE608-44F7-4A06-B317-47DCED1AB9C7}" destId="{D2522A0C-6049-46C9-A5F3-54EAD163B06B}" srcOrd="0" destOrd="0" presId="urn:microsoft.com/office/officeart/2016/7/layout/BasicLinearProcessNumbered"/>
    <dgm:cxn modelId="{53E87E54-3363-49C8-BCFF-0C0C463C13C4}" type="presParOf" srcId="{387BE608-44F7-4A06-B317-47DCED1AB9C7}" destId="{1D475044-BFE6-4DC8-8182-201C9CB1F352}" srcOrd="1" destOrd="0" presId="urn:microsoft.com/office/officeart/2016/7/layout/BasicLinearProcessNumbered"/>
    <dgm:cxn modelId="{AD6CED07-F1EB-4D35-9F01-B1759A34C0EC}" type="presParOf" srcId="{387BE608-44F7-4A06-B317-47DCED1AB9C7}" destId="{EA9FE042-87DC-4DBA-8FC7-60871B2883EE}" srcOrd="2" destOrd="0" presId="urn:microsoft.com/office/officeart/2016/7/layout/BasicLinearProcessNumbered"/>
    <dgm:cxn modelId="{FD171384-4BF3-4CBD-8C5C-E8BB1603888F}" type="presParOf" srcId="{387BE608-44F7-4A06-B317-47DCED1AB9C7}" destId="{C35378DC-DD70-4F96-8334-68A04A965BF3}"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FC641-521E-4639-8306-16057D6AF5ED}">
      <dsp:nvSpPr>
        <dsp:cNvPr id="0" name=""/>
        <dsp:cNvSpPr/>
      </dsp:nvSpPr>
      <dsp:spPr>
        <a:xfrm>
          <a:off x="0" y="4150553"/>
          <a:ext cx="6364224" cy="13623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err="1"/>
            <a:t>APS’s</a:t>
          </a:r>
          <a:r>
            <a:rPr lang="en-US" sz="2200" kern="1200" dirty="0"/>
            <a:t> Title IX Coordinator is Felisha Jackson. She can be reached at </a:t>
          </a:r>
          <a:r>
            <a:rPr lang="en-US" sz="2200" kern="1200" dirty="0">
              <a:highlight>
                <a:srgbClr val="FFFF00"/>
              </a:highlight>
              <a:hlinkClick xmlns:r="http://schemas.openxmlformats.org/officeDocument/2006/relationships" r:id="rId1"/>
            </a:rPr>
            <a:t>Felisha.jackson@atlanta.k12.ga.us</a:t>
          </a:r>
          <a:r>
            <a:rPr lang="en-US" sz="2200" kern="1200" dirty="0"/>
            <a:t>.</a:t>
          </a:r>
        </a:p>
      </dsp:txBody>
      <dsp:txXfrm>
        <a:off x="0" y="4150553"/>
        <a:ext cx="6364224" cy="1362304"/>
      </dsp:txXfrm>
    </dsp:sp>
    <dsp:sp modelId="{B52BF938-3992-4969-9C2A-A55B225B4306}">
      <dsp:nvSpPr>
        <dsp:cNvPr id="0" name=""/>
        <dsp:cNvSpPr/>
      </dsp:nvSpPr>
      <dsp:spPr>
        <a:xfrm rot="10800000">
          <a:off x="0" y="2075763"/>
          <a:ext cx="6364224" cy="2095223"/>
        </a:xfrm>
        <a:prstGeom prst="upArrowCallout">
          <a:avLst/>
        </a:prstGeom>
        <a:solidFill>
          <a:schemeClr val="accent2">
            <a:hueOff val="3604206"/>
            <a:satOff val="550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ALL allegations of conduct that </a:t>
          </a:r>
          <a:r>
            <a:rPr lang="en-US" sz="2200" b="1" kern="1200"/>
            <a:t>MIGHT</a:t>
          </a:r>
          <a:r>
            <a:rPr lang="en-US" sz="2200" kern="1200"/>
            <a:t> qualify as sex discrimination—in any form—</a:t>
          </a:r>
          <a:r>
            <a:rPr lang="en-US" sz="2200" b="1" kern="1200"/>
            <a:t>MUST</a:t>
          </a:r>
          <a:r>
            <a:rPr lang="en-US" sz="2200" kern="1200"/>
            <a:t> be reported </a:t>
          </a:r>
          <a:r>
            <a:rPr lang="en-US" sz="2200" b="1" kern="1200"/>
            <a:t>TO THE TITLE IX COORDINATOR</a:t>
          </a:r>
          <a:r>
            <a:rPr lang="en-US" sz="2200" kern="1200"/>
            <a:t> as quickly as possible.</a:t>
          </a:r>
        </a:p>
      </dsp:txBody>
      <dsp:txXfrm rot="10800000">
        <a:off x="0" y="2075763"/>
        <a:ext cx="6364224" cy="1361413"/>
      </dsp:txXfrm>
    </dsp:sp>
    <dsp:sp modelId="{9DD77936-DB9A-49D9-BFBC-DD62E53D4917}">
      <dsp:nvSpPr>
        <dsp:cNvPr id="0" name=""/>
        <dsp:cNvSpPr/>
      </dsp:nvSpPr>
      <dsp:spPr>
        <a:xfrm rot="10800000">
          <a:off x="0" y="974"/>
          <a:ext cx="6364224" cy="2095223"/>
        </a:xfrm>
        <a:prstGeom prst="upArrowCallout">
          <a:avLst/>
        </a:prstGeom>
        <a:solidFill>
          <a:schemeClr val="accent2">
            <a:hueOff val="7208412"/>
            <a:satOff val="10999"/>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If you see or hear or are told about something, say something.</a:t>
          </a:r>
        </a:p>
      </dsp:txBody>
      <dsp:txXfrm rot="10800000">
        <a:off x="0" y="974"/>
        <a:ext cx="6364224" cy="1361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F7782-DEA9-48F4-96B1-F6EFF69CEE2F}">
      <dsp:nvSpPr>
        <dsp:cNvPr id="0" name=""/>
        <dsp:cNvSpPr/>
      </dsp:nvSpPr>
      <dsp:spPr>
        <a:xfrm>
          <a:off x="468844" y="2146943"/>
          <a:ext cx="2484509" cy="124225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Students with disabilities may be at an increased risk of experiencing sex discrimination or sex-based harassment, due in part to:</a:t>
          </a:r>
        </a:p>
      </dsp:txBody>
      <dsp:txXfrm>
        <a:off x="505228" y="2183327"/>
        <a:ext cx="2411741" cy="1169486"/>
      </dsp:txXfrm>
    </dsp:sp>
    <dsp:sp modelId="{460CD2B2-2FB7-49EA-AC54-E989B17A06F4}">
      <dsp:nvSpPr>
        <dsp:cNvPr id="0" name=""/>
        <dsp:cNvSpPr/>
      </dsp:nvSpPr>
      <dsp:spPr>
        <a:xfrm rot="17692822">
          <a:off x="2269194" y="1676430"/>
          <a:ext cx="2362122" cy="40390"/>
        </a:xfrm>
        <a:custGeom>
          <a:avLst/>
          <a:gdLst/>
          <a:ahLst/>
          <a:cxnLst/>
          <a:rect l="0" t="0" r="0" b="0"/>
          <a:pathLst>
            <a:path>
              <a:moveTo>
                <a:pt x="0" y="20195"/>
              </a:moveTo>
              <a:lnTo>
                <a:pt x="2362122" y="201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391202" y="1637572"/>
        <a:ext cx="118106" cy="118106"/>
      </dsp:txXfrm>
    </dsp:sp>
    <dsp:sp modelId="{DFF3651D-0A24-4410-A6E3-68AE146E31B2}">
      <dsp:nvSpPr>
        <dsp:cNvPr id="0" name=""/>
        <dsp:cNvSpPr/>
      </dsp:nvSpPr>
      <dsp:spPr>
        <a:xfrm>
          <a:off x="3947157" y="4053"/>
          <a:ext cx="2484509" cy="124225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Communication barriers that prevent giving consent and disclosing abuse;</a:t>
          </a:r>
        </a:p>
      </dsp:txBody>
      <dsp:txXfrm>
        <a:off x="3983541" y="40437"/>
        <a:ext cx="2411741" cy="1169486"/>
      </dsp:txXfrm>
    </dsp:sp>
    <dsp:sp modelId="{080D552D-6DE2-4E6D-8C9B-018EB57D90CB}">
      <dsp:nvSpPr>
        <dsp:cNvPr id="0" name=""/>
        <dsp:cNvSpPr/>
      </dsp:nvSpPr>
      <dsp:spPr>
        <a:xfrm rot="19457599">
          <a:off x="2838319" y="2390727"/>
          <a:ext cx="1223873" cy="40390"/>
        </a:xfrm>
        <a:custGeom>
          <a:avLst/>
          <a:gdLst/>
          <a:ahLst/>
          <a:cxnLst/>
          <a:rect l="0" t="0" r="0" b="0"/>
          <a:pathLst>
            <a:path>
              <a:moveTo>
                <a:pt x="0" y="20195"/>
              </a:moveTo>
              <a:lnTo>
                <a:pt x="1223873" y="201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9659" y="2380325"/>
        <a:ext cx="61193" cy="61193"/>
      </dsp:txXfrm>
    </dsp:sp>
    <dsp:sp modelId="{DDD60AA5-FD81-46D3-9816-937F35771099}">
      <dsp:nvSpPr>
        <dsp:cNvPr id="0" name=""/>
        <dsp:cNvSpPr/>
      </dsp:nvSpPr>
      <dsp:spPr>
        <a:xfrm>
          <a:off x="3947157" y="1432646"/>
          <a:ext cx="2484509" cy="124225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Potential decreased capacity to consent to sexual activity;</a:t>
          </a:r>
        </a:p>
      </dsp:txBody>
      <dsp:txXfrm>
        <a:off x="3983541" y="1469030"/>
        <a:ext cx="2411741" cy="1169486"/>
      </dsp:txXfrm>
    </dsp:sp>
    <dsp:sp modelId="{4097814E-F7F1-46A1-B67F-096BDB76C540}">
      <dsp:nvSpPr>
        <dsp:cNvPr id="0" name=""/>
        <dsp:cNvSpPr/>
      </dsp:nvSpPr>
      <dsp:spPr>
        <a:xfrm rot="2142401">
          <a:off x="2838319" y="3105023"/>
          <a:ext cx="1223873" cy="40390"/>
        </a:xfrm>
        <a:custGeom>
          <a:avLst/>
          <a:gdLst/>
          <a:ahLst/>
          <a:cxnLst/>
          <a:rect l="0" t="0" r="0" b="0"/>
          <a:pathLst>
            <a:path>
              <a:moveTo>
                <a:pt x="0" y="20195"/>
              </a:moveTo>
              <a:lnTo>
                <a:pt x="1223873" y="201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9659" y="3094621"/>
        <a:ext cx="61193" cy="61193"/>
      </dsp:txXfrm>
    </dsp:sp>
    <dsp:sp modelId="{7EC0F192-2057-4782-933A-EB440309BB9A}">
      <dsp:nvSpPr>
        <dsp:cNvPr id="0" name=""/>
        <dsp:cNvSpPr/>
      </dsp:nvSpPr>
      <dsp:spPr>
        <a:xfrm>
          <a:off x="3947157" y="2861239"/>
          <a:ext cx="2484509" cy="124225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Limited sexual education and knowledge;</a:t>
          </a:r>
        </a:p>
      </dsp:txBody>
      <dsp:txXfrm>
        <a:off x="3983541" y="2897623"/>
        <a:ext cx="2411741" cy="1169486"/>
      </dsp:txXfrm>
    </dsp:sp>
    <dsp:sp modelId="{FD6B8A58-A167-4B48-9F0F-D712B933D4F4}">
      <dsp:nvSpPr>
        <dsp:cNvPr id="0" name=""/>
        <dsp:cNvSpPr/>
      </dsp:nvSpPr>
      <dsp:spPr>
        <a:xfrm rot="3907178">
          <a:off x="2269194" y="3819320"/>
          <a:ext cx="2362122" cy="40390"/>
        </a:xfrm>
        <a:custGeom>
          <a:avLst/>
          <a:gdLst/>
          <a:ahLst/>
          <a:cxnLst/>
          <a:rect l="0" t="0" r="0" b="0"/>
          <a:pathLst>
            <a:path>
              <a:moveTo>
                <a:pt x="0" y="20195"/>
              </a:moveTo>
              <a:lnTo>
                <a:pt x="2362122" y="2019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391202" y="3780462"/>
        <a:ext cx="118106" cy="118106"/>
      </dsp:txXfrm>
    </dsp:sp>
    <dsp:sp modelId="{A82911A2-3E6E-444F-B736-48BA971BE5B8}">
      <dsp:nvSpPr>
        <dsp:cNvPr id="0" name=""/>
        <dsp:cNvSpPr/>
      </dsp:nvSpPr>
      <dsp:spPr>
        <a:xfrm>
          <a:off x="3947157" y="4289832"/>
          <a:ext cx="2484509" cy="124225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Increased personal care needs requiring close contact.</a:t>
          </a:r>
        </a:p>
      </dsp:txBody>
      <dsp:txXfrm>
        <a:off x="3983541" y="4326216"/>
        <a:ext cx="2411741" cy="1169486"/>
      </dsp:txXfrm>
    </dsp:sp>
    <dsp:sp modelId="{1B8F0B78-0389-43AD-AF1A-3185474258EE}">
      <dsp:nvSpPr>
        <dsp:cNvPr id="0" name=""/>
        <dsp:cNvSpPr/>
      </dsp:nvSpPr>
      <dsp:spPr>
        <a:xfrm>
          <a:off x="468844" y="3575536"/>
          <a:ext cx="2484509" cy="124225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Students traveling on Special Education busses or in in Special Education classrooms are not inherently or automatically safer than those students on General Education busses or in General Education classrooms.</a:t>
          </a:r>
        </a:p>
      </dsp:txBody>
      <dsp:txXfrm>
        <a:off x="505228" y="3611920"/>
        <a:ext cx="2411741" cy="11694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BD4D7-1F55-4BA3-899A-3724D3C332FD}">
      <dsp:nvSpPr>
        <dsp:cNvPr id="0" name=""/>
        <dsp:cNvSpPr/>
      </dsp:nvSpPr>
      <dsp:spPr>
        <a:xfrm>
          <a:off x="2899779" y="686484"/>
          <a:ext cx="530464" cy="91440"/>
        </a:xfrm>
        <a:custGeom>
          <a:avLst/>
          <a:gdLst/>
          <a:ahLst/>
          <a:cxnLst/>
          <a:rect l="0" t="0" r="0" b="0"/>
          <a:pathLst>
            <a:path>
              <a:moveTo>
                <a:pt x="0" y="45720"/>
              </a:moveTo>
              <a:lnTo>
                <a:pt x="530464"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985" y="729398"/>
        <a:ext cx="28053" cy="5610"/>
      </dsp:txXfrm>
    </dsp:sp>
    <dsp:sp modelId="{6625F61D-49F4-4811-8631-028710004685}">
      <dsp:nvSpPr>
        <dsp:cNvPr id="0" name=""/>
        <dsp:cNvSpPr/>
      </dsp:nvSpPr>
      <dsp:spPr>
        <a:xfrm>
          <a:off x="462167" y="380"/>
          <a:ext cx="2439412" cy="14636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1244600">
            <a:lnSpc>
              <a:spcPct val="90000"/>
            </a:lnSpc>
            <a:spcBef>
              <a:spcPct val="0"/>
            </a:spcBef>
            <a:spcAft>
              <a:spcPct val="35000"/>
            </a:spcAft>
            <a:buNone/>
          </a:pPr>
          <a:r>
            <a:rPr lang="en-US" sz="2800" kern="1200" dirty="0"/>
            <a:t>Receipt of Complaint</a:t>
          </a:r>
        </a:p>
      </dsp:txBody>
      <dsp:txXfrm>
        <a:off x="462167" y="380"/>
        <a:ext cx="2439412" cy="1463647"/>
      </dsp:txXfrm>
    </dsp:sp>
    <dsp:sp modelId="{7A41C078-1FF0-4151-A7FB-DCB687C2C20E}">
      <dsp:nvSpPr>
        <dsp:cNvPr id="0" name=""/>
        <dsp:cNvSpPr/>
      </dsp:nvSpPr>
      <dsp:spPr>
        <a:xfrm>
          <a:off x="1681873" y="1462227"/>
          <a:ext cx="3000476" cy="530464"/>
        </a:xfrm>
        <a:custGeom>
          <a:avLst/>
          <a:gdLst/>
          <a:ahLst/>
          <a:cxnLst/>
          <a:rect l="0" t="0" r="0" b="0"/>
          <a:pathLst>
            <a:path>
              <a:moveTo>
                <a:pt x="3000476" y="0"/>
              </a:moveTo>
              <a:lnTo>
                <a:pt x="3000476" y="282332"/>
              </a:lnTo>
              <a:lnTo>
                <a:pt x="0" y="282332"/>
              </a:lnTo>
              <a:lnTo>
                <a:pt x="0" y="530464"/>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5799" y="1724654"/>
        <a:ext cx="152624" cy="5610"/>
      </dsp:txXfrm>
    </dsp:sp>
    <dsp:sp modelId="{215D4959-6D88-401D-AB51-2F8B996A6A34}">
      <dsp:nvSpPr>
        <dsp:cNvPr id="0" name=""/>
        <dsp:cNvSpPr/>
      </dsp:nvSpPr>
      <dsp:spPr>
        <a:xfrm>
          <a:off x="3462644" y="380"/>
          <a:ext cx="2439412" cy="146364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1244600">
            <a:lnSpc>
              <a:spcPct val="90000"/>
            </a:lnSpc>
            <a:spcBef>
              <a:spcPct val="0"/>
            </a:spcBef>
            <a:spcAft>
              <a:spcPct val="35000"/>
            </a:spcAft>
            <a:buNone/>
          </a:pPr>
          <a:r>
            <a:rPr lang="en-US" sz="2800" kern="1200" dirty="0"/>
            <a:t>Report to Title IX Coordinator</a:t>
          </a:r>
        </a:p>
      </dsp:txBody>
      <dsp:txXfrm>
        <a:off x="3462644" y="380"/>
        <a:ext cx="2439412" cy="1463647"/>
      </dsp:txXfrm>
    </dsp:sp>
    <dsp:sp modelId="{CB5B7A44-88E2-470E-8DEA-EE253565D2A1}">
      <dsp:nvSpPr>
        <dsp:cNvPr id="0" name=""/>
        <dsp:cNvSpPr/>
      </dsp:nvSpPr>
      <dsp:spPr>
        <a:xfrm>
          <a:off x="2899779" y="2711196"/>
          <a:ext cx="530464" cy="91440"/>
        </a:xfrm>
        <a:custGeom>
          <a:avLst/>
          <a:gdLst/>
          <a:ahLst/>
          <a:cxnLst/>
          <a:rect l="0" t="0" r="0" b="0"/>
          <a:pathLst>
            <a:path>
              <a:moveTo>
                <a:pt x="0" y="45720"/>
              </a:moveTo>
              <a:lnTo>
                <a:pt x="530464"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985" y="2754110"/>
        <a:ext cx="28053" cy="5610"/>
      </dsp:txXfrm>
    </dsp:sp>
    <dsp:sp modelId="{D63AB5CF-B1A1-4267-B577-CABFC2AD0AD2}">
      <dsp:nvSpPr>
        <dsp:cNvPr id="0" name=""/>
        <dsp:cNvSpPr/>
      </dsp:nvSpPr>
      <dsp:spPr>
        <a:xfrm>
          <a:off x="462167" y="2025092"/>
          <a:ext cx="2439412" cy="146364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1244600">
            <a:lnSpc>
              <a:spcPct val="90000"/>
            </a:lnSpc>
            <a:spcBef>
              <a:spcPct val="0"/>
            </a:spcBef>
            <a:spcAft>
              <a:spcPct val="35000"/>
            </a:spcAft>
            <a:buNone/>
          </a:pPr>
          <a:r>
            <a:rPr lang="en-US" sz="2800" kern="1200" dirty="0"/>
            <a:t>Intake &amp; Evaluation</a:t>
          </a:r>
        </a:p>
      </dsp:txBody>
      <dsp:txXfrm>
        <a:off x="462167" y="2025092"/>
        <a:ext cx="2439412" cy="1463647"/>
      </dsp:txXfrm>
    </dsp:sp>
    <dsp:sp modelId="{CC214A3D-0963-477D-AB99-0B791875A927}">
      <dsp:nvSpPr>
        <dsp:cNvPr id="0" name=""/>
        <dsp:cNvSpPr/>
      </dsp:nvSpPr>
      <dsp:spPr>
        <a:xfrm>
          <a:off x="1681873" y="3486939"/>
          <a:ext cx="3000476" cy="530464"/>
        </a:xfrm>
        <a:custGeom>
          <a:avLst/>
          <a:gdLst/>
          <a:ahLst/>
          <a:cxnLst/>
          <a:rect l="0" t="0" r="0" b="0"/>
          <a:pathLst>
            <a:path>
              <a:moveTo>
                <a:pt x="3000476" y="0"/>
              </a:moveTo>
              <a:lnTo>
                <a:pt x="3000476" y="282332"/>
              </a:lnTo>
              <a:lnTo>
                <a:pt x="0" y="282332"/>
              </a:lnTo>
              <a:lnTo>
                <a:pt x="0" y="530464"/>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5799" y="3749366"/>
        <a:ext cx="152624" cy="5610"/>
      </dsp:txXfrm>
    </dsp:sp>
    <dsp:sp modelId="{BC24C339-E2A9-4F77-8E89-9C5D0B4EE73C}">
      <dsp:nvSpPr>
        <dsp:cNvPr id="0" name=""/>
        <dsp:cNvSpPr/>
      </dsp:nvSpPr>
      <dsp:spPr>
        <a:xfrm>
          <a:off x="3462644" y="2025092"/>
          <a:ext cx="2439412" cy="146364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1244600">
            <a:lnSpc>
              <a:spcPct val="90000"/>
            </a:lnSpc>
            <a:spcBef>
              <a:spcPct val="0"/>
            </a:spcBef>
            <a:spcAft>
              <a:spcPct val="35000"/>
            </a:spcAft>
            <a:buNone/>
          </a:pPr>
          <a:r>
            <a:rPr lang="en-US" sz="2800" kern="1200" dirty="0"/>
            <a:t>Investigation</a:t>
          </a:r>
        </a:p>
      </dsp:txBody>
      <dsp:txXfrm>
        <a:off x="3462644" y="2025092"/>
        <a:ext cx="2439412" cy="1463647"/>
      </dsp:txXfrm>
    </dsp:sp>
    <dsp:sp modelId="{0C90AD6A-C76C-40CF-9D9B-10CF9B05AD4D}">
      <dsp:nvSpPr>
        <dsp:cNvPr id="0" name=""/>
        <dsp:cNvSpPr/>
      </dsp:nvSpPr>
      <dsp:spPr>
        <a:xfrm>
          <a:off x="2899779" y="4735907"/>
          <a:ext cx="530464" cy="91440"/>
        </a:xfrm>
        <a:custGeom>
          <a:avLst/>
          <a:gdLst/>
          <a:ahLst/>
          <a:cxnLst/>
          <a:rect l="0" t="0" r="0" b="0"/>
          <a:pathLst>
            <a:path>
              <a:moveTo>
                <a:pt x="0" y="45720"/>
              </a:moveTo>
              <a:lnTo>
                <a:pt x="530464"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985" y="4778822"/>
        <a:ext cx="28053" cy="5610"/>
      </dsp:txXfrm>
    </dsp:sp>
    <dsp:sp modelId="{A42E8E14-F0C8-491C-B196-F7F5A993FE3B}">
      <dsp:nvSpPr>
        <dsp:cNvPr id="0" name=""/>
        <dsp:cNvSpPr/>
      </dsp:nvSpPr>
      <dsp:spPr>
        <a:xfrm>
          <a:off x="462167" y="4049804"/>
          <a:ext cx="2439412" cy="146364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1244600">
            <a:lnSpc>
              <a:spcPct val="90000"/>
            </a:lnSpc>
            <a:spcBef>
              <a:spcPct val="0"/>
            </a:spcBef>
            <a:spcAft>
              <a:spcPct val="35000"/>
            </a:spcAft>
            <a:buNone/>
          </a:pPr>
          <a:r>
            <a:rPr lang="en-US" sz="2800" kern="1200" dirty="0"/>
            <a:t>Determination Regarding Responsibility</a:t>
          </a:r>
        </a:p>
      </dsp:txBody>
      <dsp:txXfrm>
        <a:off x="462167" y="4049804"/>
        <a:ext cx="2439412" cy="1463647"/>
      </dsp:txXfrm>
    </dsp:sp>
    <dsp:sp modelId="{984D4A08-F1FB-4A8A-8AD5-0C059B76F4ED}">
      <dsp:nvSpPr>
        <dsp:cNvPr id="0" name=""/>
        <dsp:cNvSpPr/>
      </dsp:nvSpPr>
      <dsp:spPr>
        <a:xfrm>
          <a:off x="3462644" y="4049804"/>
          <a:ext cx="2439412" cy="146364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533" tIns="125471" rIns="119533" bIns="125471" numCol="1" spcCol="1270" anchor="ctr" anchorCtr="0">
          <a:noAutofit/>
        </a:bodyPr>
        <a:lstStyle/>
        <a:p>
          <a:pPr marL="0" lvl="0" indent="0" algn="ctr" defTabSz="1244600">
            <a:lnSpc>
              <a:spcPct val="90000"/>
            </a:lnSpc>
            <a:spcBef>
              <a:spcPct val="0"/>
            </a:spcBef>
            <a:spcAft>
              <a:spcPct val="35000"/>
            </a:spcAft>
            <a:buNone/>
          </a:pPr>
          <a:r>
            <a:rPr lang="en-US" sz="2800" kern="1200" dirty="0"/>
            <a:t>Appeal</a:t>
          </a:r>
        </a:p>
      </dsp:txBody>
      <dsp:txXfrm>
        <a:off x="3462644" y="4049804"/>
        <a:ext cx="2439412" cy="14636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1E3E-1E5F-4DEE-87FB-D77D53C90B66}">
      <dsp:nvSpPr>
        <dsp:cNvPr id="0" name=""/>
        <dsp:cNvSpPr/>
      </dsp:nvSpPr>
      <dsp:spPr>
        <a:xfrm>
          <a:off x="0" y="0"/>
          <a:ext cx="3286125" cy="394887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711200">
            <a:lnSpc>
              <a:spcPct val="90000"/>
            </a:lnSpc>
            <a:spcBef>
              <a:spcPct val="0"/>
            </a:spcBef>
            <a:spcAft>
              <a:spcPct val="35000"/>
            </a:spcAft>
            <a:buNone/>
          </a:pPr>
          <a:r>
            <a:rPr lang="en-US" sz="1600" b="1" kern="1200" dirty="0"/>
            <a:t>Title IX Coordinator:</a:t>
          </a:r>
        </a:p>
        <a:p>
          <a:pPr marL="0" lvl="0" indent="0" algn="ctr" defTabSz="711200">
            <a:lnSpc>
              <a:spcPct val="90000"/>
            </a:lnSpc>
            <a:spcBef>
              <a:spcPct val="0"/>
            </a:spcBef>
            <a:spcAft>
              <a:spcPct val="35000"/>
            </a:spcAft>
            <a:buNone/>
          </a:pPr>
          <a:r>
            <a:rPr lang="en-US" sz="1600" kern="1200" dirty="0"/>
            <a:t>Coordinates the District’s response to allegations of sex discrimination; interfaces with Complainants and Respondents to advise them of their rights and shepherd the process.</a:t>
          </a:r>
        </a:p>
      </dsp:txBody>
      <dsp:txXfrm>
        <a:off x="0" y="1500572"/>
        <a:ext cx="3286125" cy="2369325"/>
      </dsp:txXfrm>
    </dsp:sp>
    <dsp:sp modelId="{1A0596CB-9FCC-4AFA-BB36-A6CFA0F989B0}">
      <dsp:nvSpPr>
        <dsp:cNvPr id="0" name=""/>
        <dsp:cNvSpPr/>
      </dsp:nvSpPr>
      <dsp:spPr>
        <a:xfrm>
          <a:off x="1050731" y="394887"/>
          <a:ext cx="1184662" cy="1184662"/>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1224221" y="568377"/>
        <a:ext cx="837682" cy="837682"/>
      </dsp:txXfrm>
    </dsp:sp>
    <dsp:sp modelId="{12D37589-F369-40C0-A807-C23F4DEA4FDC}">
      <dsp:nvSpPr>
        <dsp:cNvPr id="0" name=""/>
        <dsp:cNvSpPr/>
      </dsp:nvSpPr>
      <dsp:spPr>
        <a:xfrm>
          <a:off x="0" y="3948804"/>
          <a:ext cx="3286125" cy="72"/>
        </a:xfrm>
        <a:prstGeom prst="rect">
          <a:avLst/>
        </a:prstGeom>
        <a:solidFill>
          <a:schemeClr val="accent5">
            <a:hueOff val="272277"/>
            <a:satOff val="491"/>
            <a:lumOff val="549"/>
            <a:alphaOff val="0"/>
          </a:schemeClr>
        </a:solidFill>
        <a:ln w="12700" cap="flat" cmpd="sng" algn="ctr">
          <a:solidFill>
            <a:schemeClr val="accent5">
              <a:hueOff val="272277"/>
              <a:satOff val="491"/>
              <a:lumOff val="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543B6E-DBA1-4894-93D1-C5E481DEBA84}">
      <dsp:nvSpPr>
        <dsp:cNvPr id="0" name=""/>
        <dsp:cNvSpPr/>
      </dsp:nvSpPr>
      <dsp:spPr>
        <a:xfrm>
          <a:off x="3614737" y="0"/>
          <a:ext cx="3286125" cy="3948876"/>
        </a:xfrm>
        <a:prstGeom prst="rect">
          <a:avLst/>
        </a:prstGeom>
        <a:solidFill>
          <a:schemeClr val="accent5">
            <a:tint val="40000"/>
            <a:alpha val="90000"/>
            <a:hueOff val="560733"/>
            <a:satOff val="4338"/>
            <a:lumOff val="405"/>
            <a:alphaOff val="0"/>
          </a:schemeClr>
        </a:solidFill>
        <a:ln w="12700" cap="flat" cmpd="sng" algn="ctr">
          <a:solidFill>
            <a:schemeClr val="accent5">
              <a:tint val="40000"/>
              <a:alpha val="90000"/>
              <a:hueOff val="560733"/>
              <a:satOff val="4338"/>
              <a:lumOff val="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711200">
            <a:lnSpc>
              <a:spcPct val="90000"/>
            </a:lnSpc>
            <a:spcBef>
              <a:spcPct val="0"/>
            </a:spcBef>
            <a:spcAft>
              <a:spcPct val="35000"/>
            </a:spcAft>
            <a:buNone/>
          </a:pPr>
          <a:r>
            <a:rPr lang="en-US" sz="1600" b="1" kern="1200" dirty="0"/>
            <a:t>Title IX Investigator: </a:t>
          </a:r>
        </a:p>
        <a:p>
          <a:pPr marL="0" lvl="0" indent="0" algn="ctr" defTabSz="711200">
            <a:lnSpc>
              <a:spcPct val="90000"/>
            </a:lnSpc>
            <a:spcBef>
              <a:spcPct val="0"/>
            </a:spcBef>
            <a:spcAft>
              <a:spcPct val="35000"/>
            </a:spcAft>
            <a:buNone/>
          </a:pPr>
          <a:r>
            <a:rPr lang="en-US" sz="1600" kern="1200" dirty="0"/>
            <a:t>Conducts a fair, neutral, impartial fact-finding investigation into allegations of sex discrimination, culminating in an objective investigation report.</a:t>
          </a:r>
        </a:p>
      </dsp:txBody>
      <dsp:txXfrm>
        <a:off x="3614737" y="1500572"/>
        <a:ext cx="3286125" cy="2369325"/>
      </dsp:txXfrm>
    </dsp:sp>
    <dsp:sp modelId="{C31B19F0-E56C-4C86-B7A6-CC40E44D740E}">
      <dsp:nvSpPr>
        <dsp:cNvPr id="0" name=""/>
        <dsp:cNvSpPr/>
      </dsp:nvSpPr>
      <dsp:spPr>
        <a:xfrm>
          <a:off x="4665468" y="394887"/>
          <a:ext cx="1184662" cy="1184662"/>
        </a:xfrm>
        <a:prstGeom prst="ellipse">
          <a:avLst/>
        </a:prstGeom>
        <a:solidFill>
          <a:schemeClr val="accent5">
            <a:hueOff val="544554"/>
            <a:satOff val="982"/>
            <a:lumOff val="1098"/>
            <a:alphaOff val="0"/>
          </a:schemeClr>
        </a:solidFill>
        <a:ln w="12700" cap="flat" cmpd="sng" algn="ctr">
          <a:solidFill>
            <a:schemeClr val="accent5">
              <a:hueOff val="544554"/>
              <a:satOff val="982"/>
              <a:lumOff val="10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38958" y="568377"/>
        <a:ext cx="837682" cy="837682"/>
      </dsp:txXfrm>
    </dsp:sp>
    <dsp:sp modelId="{AB8A2BF5-8787-405E-9CFD-485AC265E947}">
      <dsp:nvSpPr>
        <dsp:cNvPr id="0" name=""/>
        <dsp:cNvSpPr/>
      </dsp:nvSpPr>
      <dsp:spPr>
        <a:xfrm>
          <a:off x="3614737" y="3948804"/>
          <a:ext cx="3286125" cy="72"/>
        </a:xfrm>
        <a:prstGeom prst="rect">
          <a:avLst/>
        </a:prstGeom>
        <a:solidFill>
          <a:schemeClr val="accent5">
            <a:hueOff val="816832"/>
            <a:satOff val="1472"/>
            <a:lumOff val="1646"/>
            <a:alphaOff val="0"/>
          </a:schemeClr>
        </a:solidFill>
        <a:ln w="12700" cap="flat" cmpd="sng" algn="ctr">
          <a:solidFill>
            <a:schemeClr val="accent5">
              <a:hueOff val="816832"/>
              <a:satOff val="1472"/>
              <a:lumOff val="16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522A0C-6049-46C9-A5F3-54EAD163B06B}">
      <dsp:nvSpPr>
        <dsp:cNvPr id="0" name=""/>
        <dsp:cNvSpPr/>
      </dsp:nvSpPr>
      <dsp:spPr>
        <a:xfrm>
          <a:off x="7229475" y="0"/>
          <a:ext cx="3286125" cy="3948876"/>
        </a:xfrm>
        <a:prstGeom prst="rect">
          <a:avLst/>
        </a:prstGeom>
        <a:solidFill>
          <a:schemeClr val="accent5">
            <a:tint val="40000"/>
            <a:alpha val="90000"/>
            <a:hueOff val="1121467"/>
            <a:satOff val="8675"/>
            <a:lumOff val="811"/>
            <a:alphaOff val="0"/>
          </a:schemeClr>
        </a:solidFill>
        <a:ln w="12700" cap="flat" cmpd="sng" algn="ctr">
          <a:solidFill>
            <a:schemeClr val="accent5">
              <a:tint val="40000"/>
              <a:alpha val="90000"/>
              <a:hueOff val="1121467"/>
              <a:satOff val="8675"/>
              <a:lumOff val="8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711200">
            <a:lnSpc>
              <a:spcPct val="90000"/>
            </a:lnSpc>
            <a:spcBef>
              <a:spcPct val="0"/>
            </a:spcBef>
            <a:spcAft>
              <a:spcPct val="35000"/>
            </a:spcAft>
            <a:buNone/>
          </a:pPr>
          <a:r>
            <a:rPr lang="en-US" sz="1600" b="1" kern="1200" dirty="0"/>
            <a:t>Title IX Decision-Maker: </a:t>
          </a:r>
        </a:p>
        <a:p>
          <a:pPr marL="0" lvl="0" indent="0" algn="ctr" defTabSz="711200">
            <a:lnSpc>
              <a:spcPct val="90000"/>
            </a:lnSpc>
            <a:spcBef>
              <a:spcPct val="0"/>
            </a:spcBef>
            <a:spcAft>
              <a:spcPct val="35000"/>
            </a:spcAft>
            <a:buNone/>
          </a:pPr>
          <a:r>
            <a:rPr lang="en-US" sz="1600" kern="1200" dirty="0"/>
            <a:t>Utilizes the “preponderance of the evidence” standard to make determinations regarding responsibility and, if appropriate, to impose disciplinary sanctions.</a:t>
          </a:r>
        </a:p>
      </dsp:txBody>
      <dsp:txXfrm>
        <a:off x="7229475" y="1500572"/>
        <a:ext cx="3286125" cy="2369325"/>
      </dsp:txXfrm>
    </dsp:sp>
    <dsp:sp modelId="{1D475044-BFE6-4DC8-8182-201C9CB1F352}">
      <dsp:nvSpPr>
        <dsp:cNvPr id="0" name=""/>
        <dsp:cNvSpPr/>
      </dsp:nvSpPr>
      <dsp:spPr>
        <a:xfrm>
          <a:off x="8280206" y="394887"/>
          <a:ext cx="1184662" cy="1184662"/>
        </a:xfrm>
        <a:prstGeom prst="ellipse">
          <a:avLst/>
        </a:prstGeom>
        <a:solidFill>
          <a:schemeClr val="accent5">
            <a:hueOff val="1089109"/>
            <a:satOff val="1963"/>
            <a:lumOff val="2195"/>
            <a:alphaOff val="0"/>
          </a:schemeClr>
        </a:solidFill>
        <a:ln w="12700" cap="flat" cmpd="sng" algn="ctr">
          <a:solidFill>
            <a:schemeClr val="accent5">
              <a:hueOff val="1089109"/>
              <a:satOff val="1963"/>
              <a:lumOff val="21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53696" y="568377"/>
        <a:ext cx="837682" cy="837682"/>
      </dsp:txXfrm>
    </dsp:sp>
    <dsp:sp modelId="{EA9FE042-87DC-4DBA-8FC7-60871B2883EE}">
      <dsp:nvSpPr>
        <dsp:cNvPr id="0" name=""/>
        <dsp:cNvSpPr/>
      </dsp:nvSpPr>
      <dsp:spPr>
        <a:xfrm>
          <a:off x="7229475" y="3948804"/>
          <a:ext cx="3286125" cy="72"/>
        </a:xfrm>
        <a:prstGeom prst="rect">
          <a:avLst/>
        </a:prstGeom>
        <a:solidFill>
          <a:schemeClr val="accent5">
            <a:hueOff val="1361386"/>
            <a:satOff val="2454"/>
            <a:lumOff val="2744"/>
            <a:alphaOff val="0"/>
          </a:schemeClr>
        </a:solidFill>
        <a:ln w="12700" cap="flat" cmpd="sng" algn="ctr">
          <a:solidFill>
            <a:schemeClr val="accent5">
              <a:hueOff val="1361386"/>
              <a:satOff val="2454"/>
              <a:lumOff val="27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9F75C-0B68-4670-84E8-DE81674F07AD}"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5BD66-30C1-47C5-B38E-7F6EEFAEB3AF}" type="slidenum">
              <a:rPr lang="en-US" smtClean="0"/>
              <a:t>‹#›</a:t>
            </a:fld>
            <a:endParaRPr lang="en-US"/>
          </a:p>
        </p:txBody>
      </p:sp>
    </p:spTree>
    <p:extLst>
      <p:ext uri="{BB962C8B-B14F-4D97-AF65-F5344CB8AC3E}">
        <p14:creationId xmlns:p14="http://schemas.microsoft.com/office/powerpoint/2010/main" val="2422196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615A0-F1DA-428A-BBF5-2E406448242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108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11</a:t>
            </a:fld>
            <a:endParaRPr lang="en-US"/>
          </a:p>
        </p:txBody>
      </p:sp>
    </p:spTree>
    <p:extLst>
      <p:ext uri="{BB962C8B-B14F-4D97-AF65-F5344CB8AC3E}">
        <p14:creationId xmlns:p14="http://schemas.microsoft.com/office/powerpoint/2010/main" val="3524815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After you report an incident of observed or suspected sexual misconduct to the Title IX Coordinator, the District will conduct an investigation. You may be asked questions as part of that investigation and should cooperate fully with the District during this process.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Here are the nuts and bolts of the 2024 (and sometimes 2020) Regulations’ requirements for the mechanics of an investigation. The overarching goal is to gather the facts and present them, along with the relevant and permissible evidence, to the Decision-Maker.</a:t>
            </a:r>
          </a:p>
          <a:p>
            <a:endParaRPr lang="en-US" dirty="0"/>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17</a:t>
            </a:fld>
            <a:endParaRPr lang="en-US"/>
          </a:p>
        </p:txBody>
      </p:sp>
    </p:spTree>
    <p:extLst>
      <p:ext uri="{BB962C8B-B14F-4D97-AF65-F5344CB8AC3E}">
        <p14:creationId xmlns:p14="http://schemas.microsoft.com/office/powerpoint/2010/main" val="1420154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After you report an incident of observed or suspected sexual misconduct to the Title IX Coordinator, the District will conduct an investigation. You may be asked questions as part of that investigation and should cooperate fully with the District during this process.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Here are the nuts and bolts of the 2024 (and sometimes 2020) Regulations’ requirements for the mechanics of an investigation. The overarching goal is to gather the facts and present them, along with the relevant and permissible evidence, to the Decision-Maker.</a:t>
            </a:r>
          </a:p>
          <a:p>
            <a:endParaRPr lang="en-US" dirty="0"/>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18</a:t>
            </a:fld>
            <a:endParaRPr lang="en-US"/>
          </a:p>
        </p:txBody>
      </p:sp>
    </p:spTree>
    <p:extLst>
      <p:ext uri="{BB962C8B-B14F-4D97-AF65-F5344CB8AC3E}">
        <p14:creationId xmlns:p14="http://schemas.microsoft.com/office/powerpoint/2010/main" val="23446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list of risk factors is not exhaustive, but evidence does suggest that children with intellectual and/or developmental disabilities are at a higher risk for sexual abuse and victimization than their non-disabled peers.</a:t>
            </a:r>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19</a:t>
            </a:fld>
            <a:endParaRPr lang="en-US"/>
          </a:p>
        </p:txBody>
      </p:sp>
    </p:spTree>
    <p:extLst>
      <p:ext uri="{BB962C8B-B14F-4D97-AF65-F5344CB8AC3E}">
        <p14:creationId xmlns:p14="http://schemas.microsoft.com/office/powerpoint/2010/main" val="399057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This is just an overview slide, and it’s pretty simplified for ease of reference. We wanted to give you an idea of how the pieces fit together. Forests and trees and whatnot.</a:t>
            </a:r>
          </a:p>
          <a:p>
            <a:pPr defTabSz="966612">
              <a:defRPr/>
            </a:pPr>
            <a:endParaRPr lang="en-US" dirty="0"/>
          </a:p>
          <a:p>
            <a:pPr defTabSz="966612">
              <a:defRPr/>
            </a:pPr>
            <a:r>
              <a:rPr lang="en-US" dirty="0"/>
              <a:t>You should be generally familiar with this process and with how your roles fit into it.</a:t>
            </a:r>
          </a:p>
          <a:p>
            <a:endParaRPr lang="en-US" dirty="0"/>
          </a:p>
        </p:txBody>
      </p:sp>
      <p:sp>
        <p:nvSpPr>
          <p:cNvPr id="4" name="Slide Number Placeholder 3"/>
          <p:cNvSpPr>
            <a:spLocks noGrp="1"/>
          </p:cNvSpPr>
          <p:nvPr>
            <p:ph type="sldNum" sz="quarter" idx="5"/>
          </p:nvPr>
        </p:nvSpPr>
        <p:spPr/>
        <p:txBody>
          <a:bodyPr/>
          <a:lstStyle/>
          <a:p>
            <a:pPr>
              <a:defRPr/>
            </a:pPr>
            <a:fld id="{1E5615A0-F1DA-428A-BBF5-2E406448242A}" type="slidenum">
              <a:rPr lang="en-US" smtClean="0"/>
              <a:pPr>
                <a:defRPr/>
              </a:pPr>
              <a:t>22</a:t>
            </a:fld>
            <a:endParaRPr lang="en-US"/>
          </a:p>
        </p:txBody>
      </p:sp>
    </p:spTree>
    <p:extLst>
      <p:ext uri="{BB962C8B-B14F-4D97-AF65-F5344CB8AC3E}">
        <p14:creationId xmlns:p14="http://schemas.microsoft.com/office/powerpoint/2010/main" val="1214439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B28BBB-2939-4FAB-A910-EC66FD509A5E}" type="datetime1">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1452962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5EE58E-C3A7-4AAC-9E6C-66005A8AF3A6}" type="datetime1">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3300318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BB1786-1977-4B55-B40B-0F1165BBA94B}" type="datetime1">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307891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4F038-13B1-43CE-8C12-0555E209F791}" type="datetime1">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1043977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1DA2AB-5366-4043-A5B1-9F0E0EDF1561}" type="datetime1">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1084544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C2C5DF-FC0A-481C-B0B7-3660AAE7AEF6}" type="datetime1">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2185366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8EF23F-429D-4C79-B458-C7ED03639F4E}" type="datetime1">
              <a:rPr lang="en-US" smtClean="0"/>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351990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7AACF4-167A-4841-80AB-648730E6A35D}" type="datetime1">
              <a:rPr lang="en-US" smtClean="0"/>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3081643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05E58-ED17-43E9-AD2A-642E7497982B}" type="datetime1">
              <a:rPr lang="en-US" smtClean="0"/>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89701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2C242D-A6B4-4693-A3D8-5A9CCFF2A411}" type="datetime1">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407424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707C9B-B28D-4C77-8EF9-B6D4EE90BB96}" type="datetime1">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0EA2E-A075-4026-B490-AECC2D6B579E}" type="slidenum">
              <a:rPr lang="en-US" smtClean="0"/>
              <a:t>‹#›</a:t>
            </a:fld>
            <a:endParaRPr lang="en-US"/>
          </a:p>
        </p:txBody>
      </p:sp>
    </p:spTree>
    <p:extLst>
      <p:ext uri="{BB962C8B-B14F-4D97-AF65-F5344CB8AC3E}">
        <p14:creationId xmlns:p14="http://schemas.microsoft.com/office/powerpoint/2010/main" val="1455403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E46BE-C837-4702-987C-14E3F9800027}" type="datetime1">
              <a:rPr lang="en-US" smtClean="0"/>
              <a:t>10/10/2025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0EA2E-A075-4026-B490-AECC2D6B579E}" type="slidenum">
              <a:rPr lang="en-US" smtClean="0"/>
              <a:t>‹#›</a:t>
            </a:fld>
            <a:endParaRPr lang="en-US"/>
          </a:p>
        </p:txBody>
      </p:sp>
    </p:spTree>
    <p:extLst>
      <p:ext uri="{BB962C8B-B14F-4D97-AF65-F5344CB8AC3E}">
        <p14:creationId xmlns:p14="http://schemas.microsoft.com/office/powerpoint/2010/main" val="37215183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mailto:Felisha.jackson@atlanta.k12.ga.us"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800B3-1FAC-45FF-96B1-1F588AB78F7D}"/>
              </a:ext>
            </a:extLst>
          </p:cNvPr>
          <p:cNvSpPr>
            <a:spLocks noGrp="1"/>
          </p:cNvSpPr>
          <p:nvPr>
            <p:ph type="ctrTitle"/>
          </p:nvPr>
        </p:nvSpPr>
        <p:spPr>
          <a:xfrm>
            <a:off x="718687" y="5091762"/>
            <a:ext cx="6525394" cy="1264588"/>
          </a:xfrm>
        </p:spPr>
        <p:txBody>
          <a:bodyPr anchor="ctr">
            <a:normAutofit fontScale="90000"/>
          </a:bodyPr>
          <a:lstStyle/>
          <a:p>
            <a:r>
              <a:rPr lang="en-US" sz="4800" b="1" dirty="0">
                <a:solidFill>
                  <a:srgbClr val="FFFFFF"/>
                </a:solidFill>
              </a:rPr>
              <a:t>Title IX Overview for Administrators </a:t>
            </a:r>
            <a:br>
              <a:rPr lang="en-US" sz="4800" b="1" dirty="0">
                <a:solidFill>
                  <a:srgbClr val="FFFFFF"/>
                </a:solidFill>
              </a:rPr>
            </a:br>
            <a:r>
              <a:rPr lang="en-US" sz="3300" b="1" dirty="0">
                <a:solidFill>
                  <a:srgbClr val="FFFFFF"/>
                </a:solidFill>
              </a:rPr>
              <a:t>(Coordinators and Decision-Makers) </a:t>
            </a:r>
          </a:p>
        </p:txBody>
      </p:sp>
      <p:sp>
        <p:nvSpPr>
          <p:cNvPr id="3" name="Subtitle 2">
            <a:extLst>
              <a:ext uri="{FF2B5EF4-FFF2-40B4-BE49-F238E27FC236}">
                <a16:creationId xmlns:a16="http://schemas.microsoft.com/office/drawing/2014/main" id="{19358E61-46F6-450C-B70A-3EC9CBC1F0C0}"/>
              </a:ext>
            </a:extLst>
          </p:cNvPr>
          <p:cNvSpPr>
            <a:spLocks noGrp="1"/>
          </p:cNvSpPr>
          <p:nvPr>
            <p:ph type="subTitle" idx="1"/>
          </p:nvPr>
        </p:nvSpPr>
        <p:spPr>
          <a:xfrm>
            <a:off x="8386843" y="5091763"/>
            <a:ext cx="3256516" cy="1264587"/>
          </a:xfrm>
        </p:spPr>
        <p:txBody>
          <a:bodyPr anchor="ctr">
            <a:normAutofit/>
          </a:bodyPr>
          <a:lstStyle/>
          <a:p>
            <a:pPr algn="l"/>
            <a:r>
              <a:rPr lang="en-US" sz="2000" dirty="0">
                <a:solidFill>
                  <a:srgbClr val="FFC000"/>
                </a:solidFill>
              </a:rPr>
              <a:t>Atlanta Public Schools </a:t>
            </a:r>
          </a:p>
        </p:txBody>
      </p:sp>
      <p:pic>
        <p:nvPicPr>
          <p:cNvPr id="5" name="Picture 4">
            <a:extLst>
              <a:ext uri="{FF2B5EF4-FFF2-40B4-BE49-F238E27FC236}">
                <a16:creationId xmlns:a16="http://schemas.microsoft.com/office/drawing/2014/main" id="{1C7183FB-FC5F-451D-BC49-A073390A5C2E}"/>
              </a:ext>
            </a:extLst>
          </p:cNvPr>
          <p:cNvPicPr>
            <a:picLocks noChangeAspect="1"/>
          </p:cNvPicPr>
          <p:nvPr/>
        </p:nvPicPr>
        <p:blipFill rotWithShape="1">
          <a:blip r:embed="rId2"/>
          <a:srcRect r="-1" b="28447"/>
          <a:stretch/>
        </p:blipFill>
        <p:spPr>
          <a:xfrm>
            <a:off x="320040" y="320040"/>
            <a:ext cx="11548872" cy="4462272"/>
          </a:xfrm>
          <a:prstGeom prst="rect">
            <a:avLst/>
          </a:prstGeom>
        </p:spPr>
      </p:pic>
    </p:spTree>
    <p:extLst>
      <p:ext uri="{BB962C8B-B14F-4D97-AF65-F5344CB8AC3E}">
        <p14:creationId xmlns:p14="http://schemas.microsoft.com/office/powerpoint/2010/main" val="344676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E9D856-9254-4080-B005-CD195860EE81}"/>
              </a:ext>
            </a:extLst>
          </p:cNvPr>
          <p:cNvSpPr>
            <a:spLocks noGrp="1"/>
          </p:cNvSpPr>
          <p:nvPr>
            <p:ph type="title"/>
          </p:nvPr>
        </p:nvSpPr>
        <p:spPr>
          <a:xfrm>
            <a:off x="640080" y="325369"/>
            <a:ext cx="4368602" cy="1956841"/>
          </a:xfrm>
        </p:spPr>
        <p:txBody>
          <a:bodyPr anchor="b">
            <a:normAutofit/>
          </a:bodyPr>
          <a:lstStyle/>
          <a:p>
            <a:r>
              <a:rPr lang="en-US" sz="4200" b="1"/>
              <a:t>Recent Changes to Title IX Regulations</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7194A2-5137-4E96-96E3-42E62B1607F4}"/>
              </a:ext>
            </a:extLst>
          </p:cNvPr>
          <p:cNvSpPr>
            <a:spLocks noGrp="1"/>
          </p:cNvSpPr>
          <p:nvPr>
            <p:ph idx="1"/>
          </p:nvPr>
        </p:nvSpPr>
        <p:spPr>
          <a:xfrm>
            <a:off x="640080" y="2872899"/>
            <a:ext cx="4243589" cy="3320668"/>
          </a:xfrm>
        </p:spPr>
        <p:txBody>
          <a:bodyPr>
            <a:normAutofit/>
          </a:bodyPr>
          <a:lstStyle/>
          <a:p>
            <a:r>
              <a:rPr lang="en-US" sz="2000"/>
              <a:t>OCR amended Title IX Regulations in 2020, focusing on those provisions pertaining to sexual harassment. </a:t>
            </a:r>
          </a:p>
          <a:p>
            <a:r>
              <a:rPr lang="en-US" sz="2000"/>
              <a:t>Subsequent 2024 regulatory amendments, currently enjoined (blocked) statewide in Georgia.</a:t>
            </a:r>
          </a:p>
          <a:p>
            <a:r>
              <a:rPr lang="en-US" sz="2000"/>
              <a:t>This presentation will focus on Title IX obligations and requirements that are relevant to K12 school districts. </a:t>
            </a:r>
          </a:p>
          <a:p>
            <a:pPr marL="0" indent="0">
              <a:buNone/>
            </a:pPr>
            <a:endParaRPr lang="en-US" sz="2000"/>
          </a:p>
        </p:txBody>
      </p:sp>
      <p:pic>
        <p:nvPicPr>
          <p:cNvPr id="5" name="Picture 4" descr="Machine gears">
            <a:extLst>
              <a:ext uri="{FF2B5EF4-FFF2-40B4-BE49-F238E27FC236}">
                <a16:creationId xmlns:a16="http://schemas.microsoft.com/office/drawing/2014/main" id="{87EF5458-4953-43CB-916D-15C83E70781A}"/>
              </a:ext>
            </a:extLst>
          </p:cNvPr>
          <p:cNvPicPr>
            <a:picLocks noChangeAspect="1"/>
          </p:cNvPicPr>
          <p:nvPr/>
        </p:nvPicPr>
        <p:blipFill>
          <a:blip r:embed="rId2"/>
          <a:srcRect l="16574" r="1657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C0F65934-D0E6-49B0-A493-F2E8C567173D}"/>
              </a:ext>
            </a:extLst>
          </p:cNvPr>
          <p:cNvSpPr>
            <a:spLocks noGrp="1"/>
          </p:cNvSpPr>
          <p:nvPr>
            <p:ph type="sldNum" sz="quarter" idx="12"/>
          </p:nvPr>
        </p:nvSpPr>
        <p:spPr>
          <a:xfrm>
            <a:off x="10439400" y="6356350"/>
            <a:ext cx="914400" cy="365125"/>
          </a:xfrm>
        </p:spPr>
        <p:txBody>
          <a:bodyPr>
            <a:normAutofit/>
          </a:bodyPr>
          <a:lstStyle/>
          <a:p>
            <a:pPr>
              <a:spcAft>
                <a:spcPts val="600"/>
              </a:spcAft>
            </a:pPr>
            <a:fld id="{F1E0EA2E-A075-4026-B490-AECC2D6B579E}" type="slidenum">
              <a:rPr lang="en-US">
                <a:solidFill>
                  <a:srgbClr val="FFFFFF"/>
                </a:solidFill>
              </a:rPr>
              <a:pPr>
                <a:spcAft>
                  <a:spcPts val="600"/>
                </a:spcAft>
              </a:pPr>
              <a:t>10</a:t>
            </a:fld>
            <a:endParaRPr lang="en-US">
              <a:solidFill>
                <a:srgbClr val="FFFFFF"/>
              </a:solidFill>
            </a:endParaRPr>
          </a:p>
        </p:txBody>
      </p:sp>
    </p:spTree>
    <p:extLst>
      <p:ext uri="{BB962C8B-B14F-4D97-AF65-F5344CB8AC3E}">
        <p14:creationId xmlns:p14="http://schemas.microsoft.com/office/powerpoint/2010/main" val="1576491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2B6F80-124A-D1BC-4AA7-BD4AE97C11EA}"/>
              </a:ext>
            </a:extLst>
          </p:cNvPr>
          <p:cNvSpPr>
            <a:spLocks noGrp="1"/>
          </p:cNvSpPr>
          <p:nvPr>
            <p:ph type="title"/>
          </p:nvPr>
        </p:nvSpPr>
        <p:spPr>
          <a:xfrm>
            <a:off x="838200" y="365125"/>
            <a:ext cx="5558489" cy="1325563"/>
          </a:xfrm>
        </p:spPr>
        <p:txBody>
          <a:bodyPr>
            <a:normAutofit/>
          </a:bodyPr>
          <a:lstStyle/>
          <a:p>
            <a:pPr algn="ctr"/>
            <a:r>
              <a:rPr lang="en-US" dirty="0"/>
              <a:t>Title IX Policies and Procedures</a:t>
            </a:r>
          </a:p>
        </p:txBody>
      </p:sp>
      <p:sp>
        <p:nvSpPr>
          <p:cNvPr id="12" name="Freeform: Shape 11">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CF1CDCE-D663-B64A-8A2E-2EBF26DC8009}"/>
              </a:ext>
            </a:extLst>
          </p:cNvPr>
          <p:cNvSpPr>
            <a:spLocks noGrp="1"/>
          </p:cNvSpPr>
          <p:nvPr>
            <p:ph idx="1"/>
          </p:nvPr>
        </p:nvSpPr>
        <p:spPr>
          <a:xfrm>
            <a:off x="838200" y="1825625"/>
            <a:ext cx="5558489" cy="4351338"/>
          </a:xfrm>
        </p:spPr>
        <p:txBody>
          <a:bodyPr>
            <a:normAutofit lnSpcReduction="10000"/>
          </a:bodyPr>
          <a:lstStyle/>
          <a:p>
            <a:r>
              <a:rPr lang="en-US" sz="2000" dirty="0"/>
              <a:t>Atlanta Public Schools has its own comprehensive Title IX policies and procedures.</a:t>
            </a:r>
          </a:p>
          <a:p>
            <a:r>
              <a:rPr lang="en-US" sz="2000" dirty="0"/>
              <a:t>They are periodically updated to comply with applicable Title IX Regulations, but should be each employee’s starting point with respect to Title IX matters.</a:t>
            </a:r>
          </a:p>
          <a:p>
            <a:r>
              <a:rPr lang="en-US" sz="2000" dirty="0"/>
              <a:t>The District’s Title IX Coordinator and Title IX staff are valuable resources for school-level administrators as they receive complaints, investigate allegations, and make determinations regarding responsibility.</a:t>
            </a:r>
          </a:p>
          <a:p>
            <a:r>
              <a:rPr lang="en-US" sz="2000" dirty="0"/>
              <a:t>Make sure you are familiar with Board policies associated with Title IX, discrimination, harassment, grievance procedures – available on District website.</a:t>
            </a:r>
          </a:p>
          <a:p>
            <a:endParaRPr lang="en-US" sz="1800" dirty="0">
              <a:highlight>
                <a:srgbClr val="FFFF00"/>
              </a:highlight>
            </a:endParaRPr>
          </a:p>
          <a:p>
            <a:endParaRPr lang="en-US" sz="1800" dirty="0"/>
          </a:p>
        </p:txBody>
      </p:sp>
      <p:sp>
        <p:nvSpPr>
          <p:cNvPr id="14" name="Oval 13">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lock Arc 15">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Shape 17">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B47A0C89-09F4-00E2-29CB-29CD35B1CCDD}"/>
              </a:ext>
            </a:extLst>
          </p:cNvPr>
          <p:cNvSpPr>
            <a:spLocks noGrp="1"/>
          </p:cNvSpPr>
          <p:nvPr>
            <p:ph type="ftr" sz="quarter" idx="11"/>
          </p:nvPr>
        </p:nvSpPr>
        <p:spPr>
          <a:xfrm>
            <a:off x="2727338" y="6356350"/>
            <a:ext cx="3669352" cy="365125"/>
          </a:xfrm>
        </p:spPr>
        <p:txBody>
          <a:bodyPr>
            <a:normAutofit/>
          </a:bodyPr>
          <a:lstStyle/>
          <a:p>
            <a:pPr>
              <a:lnSpc>
                <a:spcPct val="90000"/>
              </a:lnSpc>
              <a:spcAft>
                <a:spcPts val="600"/>
              </a:spcAft>
              <a:defRPr/>
            </a:pPr>
            <a:r>
              <a:rPr lang="en-US" sz="1000"/>
              <a:t>© 2024 Parker Poe Adams &amp; Bernstein LLP  |  </a:t>
            </a:r>
            <a:r>
              <a:rPr lang="en-US" sz="1000" b="1"/>
              <a:t>parkerpoe.com</a:t>
            </a:r>
          </a:p>
        </p:txBody>
      </p:sp>
      <p:sp>
        <p:nvSpPr>
          <p:cNvPr id="4" name="Slide Number Placeholder 3">
            <a:extLst>
              <a:ext uri="{FF2B5EF4-FFF2-40B4-BE49-F238E27FC236}">
                <a16:creationId xmlns:a16="http://schemas.microsoft.com/office/drawing/2014/main" id="{25DDD252-6F55-C447-8A03-C4D709B1E0CD}"/>
              </a:ext>
            </a:extLst>
          </p:cNvPr>
          <p:cNvSpPr>
            <a:spLocks noGrp="1"/>
          </p:cNvSpPr>
          <p:nvPr>
            <p:ph type="sldNum" sz="quarter" idx="12"/>
          </p:nvPr>
        </p:nvSpPr>
        <p:spPr>
          <a:xfrm>
            <a:off x="9780104" y="6356350"/>
            <a:ext cx="1573696" cy="365125"/>
          </a:xfrm>
        </p:spPr>
        <p:txBody>
          <a:bodyPr>
            <a:normAutofit/>
          </a:bodyPr>
          <a:lstStyle/>
          <a:p>
            <a:pPr>
              <a:spcAft>
                <a:spcPts val="600"/>
              </a:spcAft>
              <a:defRPr/>
            </a:pPr>
            <a:fld id="{AE565EF7-34D6-49B8-A3C2-6898C6A43156}" type="slidenum">
              <a:rPr lang="en-US" smtClean="0"/>
              <a:pPr>
                <a:spcAft>
                  <a:spcPts val="600"/>
                </a:spcAft>
                <a:defRPr/>
              </a:pPr>
              <a:t>11</a:t>
            </a:fld>
            <a:endParaRPr lang="en-US"/>
          </a:p>
        </p:txBody>
      </p:sp>
      <p:sp>
        <p:nvSpPr>
          <p:cNvPr id="24" name="Arc 23">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28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B7587F-5D3F-5370-DD10-51900FF8C9DD}"/>
              </a:ext>
            </a:extLst>
          </p:cNvPr>
          <p:cNvSpPr>
            <a:spLocks noGrp="1"/>
          </p:cNvSpPr>
          <p:nvPr>
            <p:ph type="title"/>
          </p:nvPr>
        </p:nvSpPr>
        <p:spPr>
          <a:xfrm>
            <a:off x="572493" y="238539"/>
            <a:ext cx="11018520" cy="1434415"/>
          </a:xfrm>
        </p:spPr>
        <p:txBody>
          <a:bodyPr anchor="b">
            <a:normAutofit/>
          </a:bodyPr>
          <a:lstStyle/>
          <a:p>
            <a:r>
              <a:rPr lang="en-US" sz="5400"/>
              <a:t>Student-on-Student Sexual Misconduct</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DF03DEC-FECA-EE4B-E250-4D9A366F7FCB}"/>
              </a:ext>
            </a:extLst>
          </p:cNvPr>
          <p:cNvSpPr>
            <a:spLocks noGrp="1"/>
          </p:cNvSpPr>
          <p:nvPr>
            <p:ph idx="1"/>
          </p:nvPr>
        </p:nvSpPr>
        <p:spPr>
          <a:xfrm>
            <a:off x="572493" y="2071315"/>
            <a:ext cx="6713552" cy="4548145"/>
          </a:xfrm>
        </p:spPr>
        <p:txBody>
          <a:bodyPr anchor="t">
            <a:noAutofit/>
          </a:bodyPr>
          <a:lstStyle/>
          <a:p>
            <a:r>
              <a:rPr lang="en-US" sz="1700" dirty="0"/>
              <a:t>According to data from the U.S. Department of Education’s Office for Civil Rights, there were 14,938 incidents of sexual violence in K–12 schools in 2017 – 2018 compared with 9,649 in 2015 – 2016, representing a 55 percent increase.</a:t>
            </a:r>
          </a:p>
          <a:p>
            <a:r>
              <a:rPr lang="en-US" sz="1700" dirty="0"/>
              <a:t>According to a 2019 report from the National Center for Educational Statistics, the number of reported forcible sex offenses on school campuses increased from 2,200 in 2001 to 10,400 in 2017 (a 372 percent increase).</a:t>
            </a:r>
          </a:p>
          <a:p>
            <a:r>
              <a:rPr lang="en-US" sz="1700" dirty="0"/>
              <a:t>Both the 2015 – 2016 Civil Rights Data Collection and the Data Highlight on School Climate and Safety published in 2018 indicated that students reported approximately 9,700 incidents of sexual assault, rape, or attempted rape at elementary and secondary schools in the 2015 to 2016 academic year.</a:t>
            </a:r>
          </a:p>
          <a:p>
            <a:r>
              <a:rPr lang="en-US" sz="1700" dirty="0"/>
              <a:t>R</a:t>
            </a:r>
            <a:r>
              <a:rPr lang="en-US" sz="1700" b="0" i="0" dirty="0">
                <a:effectLst/>
              </a:rPr>
              <a:t>esearch from Hofstra University found that roughly 1 in 10 students in K-12 schools have suffered “some form of sexual misconduct by an educator,” but student-on-student sexual misconduct continues to be a matter of great concern to the District.</a:t>
            </a:r>
            <a:endParaRPr lang="en-US" sz="1700" dirty="0"/>
          </a:p>
        </p:txBody>
      </p:sp>
      <p:pic>
        <p:nvPicPr>
          <p:cNvPr id="5" name="Content Placeholder 4" descr="Group of students reading open books, standing and sitting on stairs indoors">
            <a:extLst>
              <a:ext uri="{FF2B5EF4-FFF2-40B4-BE49-F238E27FC236}">
                <a16:creationId xmlns:a16="http://schemas.microsoft.com/office/drawing/2014/main" id="{9A620F9A-A027-9C9D-923F-4EF8BD116024}"/>
              </a:ext>
            </a:extLst>
          </p:cNvPr>
          <p:cNvPicPr>
            <a:picLocks noChangeAspect="1"/>
          </p:cNvPicPr>
          <p:nvPr/>
        </p:nvPicPr>
        <p:blipFill>
          <a:blip r:embed="rId2"/>
          <a:srcRect t="14135" b="14135"/>
          <a:stretch/>
        </p:blipFill>
        <p:spPr>
          <a:xfrm>
            <a:off x="7675658" y="2093976"/>
            <a:ext cx="3941064" cy="4096512"/>
          </a:xfrm>
          <a:prstGeom prst="rect">
            <a:avLst/>
          </a:prstGeom>
          <a:noFill/>
        </p:spPr>
      </p:pic>
      <p:sp>
        <p:nvSpPr>
          <p:cNvPr id="4" name="Slide Number Placeholder 3">
            <a:extLst>
              <a:ext uri="{FF2B5EF4-FFF2-40B4-BE49-F238E27FC236}">
                <a16:creationId xmlns:a16="http://schemas.microsoft.com/office/drawing/2014/main" id="{F3E76209-13AD-6EAE-62A3-399D1B171140}"/>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12</a:t>
            </a:fld>
            <a:endParaRPr lang="en-US"/>
          </a:p>
        </p:txBody>
      </p:sp>
    </p:spTree>
    <p:extLst>
      <p:ext uri="{BB962C8B-B14F-4D97-AF65-F5344CB8AC3E}">
        <p14:creationId xmlns:p14="http://schemas.microsoft.com/office/powerpoint/2010/main" val="111641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1F42D-6684-3E3A-BFA4-B71F93C6A16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ctr"/>
            <a:r>
              <a:rPr lang="en-US" sz="3800" dirty="0"/>
              <a:t>Student-on-Student </a:t>
            </a:r>
            <a:br>
              <a:rPr lang="en-US" sz="3800" dirty="0"/>
            </a:br>
            <a:r>
              <a:rPr lang="en-US" sz="3800" dirty="0"/>
              <a:t>Sexual Misconduct: Prevention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8018AA-AD2B-20AC-6255-9D07DFD46C7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a:t>Create a culture of consent.</a:t>
            </a:r>
          </a:p>
          <a:p>
            <a:r>
              <a:rPr lang="en-US" sz="1700"/>
              <a:t>Partner with parents and other trusted adults in students’ lives.</a:t>
            </a:r>
          </a:p>
          <a:p>
            <a:r>
              <a:rPr lang="en-US" sz="1700"/>
              <a:t>Share age-appropriate resources for education.</a:t>
            </a:r>
          </a:p>
          <a:p>
            <a:r>
              <a:rPr lang="en-US" sz="1700"/>
              <a:t>Monitor high-risk areas or activities (but know that sexual misconduct or abuse can and does take place in areas that may not be deemed “high risk”).</a:t>
            </a:r>
          </a:p>
          <a:p>
            <a:r>
              <a:rPr lang="en-US" sz="1700"/>
              <a:t>Dispel common sexual misconduct myths and misconceptions.</a:t>
            </a:r>
          </a:p>
        </p:txBody>
      </p:sp>
      <p:pic>
        <p:nvPicPr>
          <p:cNvPr id="7" name="Content Placeholder 7">
            <a:extLst>
              <a:ext uri="{FF2B5EF4-FFF2-40B4-BE49-F238E27FC236}">
                <a16:creationId xmlns:a16="http://schemas.microsoft.com/office/drawing/2014/main" id="{4E2A7F80-45CB-97F4-5B97-5EF67FF42E3F}"/>
              </a:ext>
            </a:extLst>
          </p:cNvPr>
          <p:cNvPicPr>
            <a:picLocks noChangeAspect="1"/>
          </p:cNvPicPr>
          <p:nvPr/>
        </p:nvPicPr>
        <p:blipFill>
          <a:blip r:embed="rId2"/>
          <a:srcRect l="24131" r="14685"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C4AD305E-4785-4655-C407-31B6150471AA}"/>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defTabSz="914400">
              <a:spcAft>
                <a:spcPts val="600"/>
              </a:spcAft>
              <a:defRPr/>
            </a:pPr>
            <a:r>
              <a:rPr lang="en-US" kern="1200">
                <a:solidFill>
                  <a:srgbClr val="FFFFFF"/>
                </a:solidFill>
                <a:latin typeface="Calibri" panose="020F0502020204030204"/>
                <a:ea typeface="+mn-ea"/>
                <a:cs typeface="+mn-cs"/>
              </a:rPr>
              <a:t>© 2024 Parker Poe Adams &amp; Bernstein LLP  |  parkerpoe.com</a:t>
            </a:r>
          </a:p>
        </p:txBody>
      </p:sp>
      <p:sp>
        <p:nvSpPr>
          <p:cNvPr id="4" name="Slide Number Placeholder 3">
            <a:extLst>
              <a:ext uri="{FF2B5EF4-FFF2-40B4-BE49-F238E27FC236}">
                <a16:creationId xmlns:a16="http://schemas.microsoft.com/office/drawing/2014/main" id="{741FABF4-87A4-E1D1-5D67-990231C75F4B}"/>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defTabSz="914400">
              <a:spcAft>
                <a:spcPts val="600"/>
              </a:spcAft>
              <a:defRPr/>
            </a:pPr>
            <a:fld id="{AE565EF7-34D6-49B8-A3C2-6898C6A43156}" type="slidenum">
              <a:rPr lang="en-US">
                <a:solidFill>
                  <a:srgbClr val="FFFFFF"/>
                </a:solidFill>
                <a:latin typeface="Calibri" panose="020F0502020204030204"/>
              </a:rPr>
              <a:pPr defTabSz="914400">
                <a:spcAft>
                  <a:spcPts val="600"/>
                </a:spcAft>
                <a:defRPr/>
              </a:pPr>
              <a:t>13</a:t>
            </a:fld>
            <a:endParaRPr lang="en-US">
              <a:solidFill>
                <a:srgbClr val="FFFFFF"/>
              </a:solidFill>
              <a:latin typeface="Calibri" panose="020F0502020204030204"/>
            </a:endParaRPr>
          </a:p>
        </p:txBody>
      </p:sp>
    </p:spTree>
    <p:extLst>
      <p:ext uri="{BB962C8B-B14F-4D97-AF65-F5344CB8AC3E}">
        <p14:creationId xmlns:p14="http://schemas.microsoft.com/office/powerpoint/2010/main" val="294905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1F42D-6684-3E3A-BFA4-B71F93C6A161}"/>
              </a:ext>
            </a:extLst>
          </p:cNvPr>
          <p:cNvSpPr>
            <a:spLocks noGrp="1"/>
          </p:cNvSpPr>
          <p:nvPr>
            <p:ph type="title"/>
          </p:nvPr>
        </p:nvSpPr>
        <p:spPr>
          <a:xfrm>
            <a:off x="589560" y="856180"/>
            <a:ext cx="4560584" cy="1128068"/>
          </a:xfrm>
        </p:spPr>
        <p:txBody>
          <a:bodyPr anchor="ctr">
            <a:normAutofit/>
          </a:bodyPr>
          <a:lstStyle/>
          <a:p>
            <a:pPr algn="ctr"/>
            <a:r>
              <a:rPr lang="en-US" sz="2500" dirty="0"/>
              <a:t>Student-on-Student </a:t>
            </a:r>
            <a:br>
              <a:rPr lang="en-US" sz="2500" dirty="0"/>
            </a:br>
            <a:r>
              <a:rPr lang="en-US" sz="2500" dirty="0"/>
              <a:t>Sexual Misconduct: Identification</a:t>
            </a:r>
          </a:p>
        </p:txBody>
      </p:sp>
      <p:grpSp>
        <p:nvGrpSpPr>
          <p:cNvPr id="26" name="Group 2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8018AA-AD2B-20AC-6255-9D07DFD46C77}"/>
              </a:ext>
            </a:extLst>
          </p:cNvPr>
          <p:cNvSpPr>
            <a:spLocks noGrp="1"/>
          </p:cNvSpPr>
          <p:nvPr>
            <p:ph idx="1"/>
          </p:nvPr>
        </p:nvSpPr>
        <p:spPr>
          <a:xfrm>
            <a:off x="590719" y="2330505"/>
            <a:ext cx="4559425" cy="3979585"/>
          </a:xfrm>
        </p:spPr>
        <p:txBody>
          <a:bodyPr anchor="ctr">
            <a:normAutofit/>
          </a:bodyPr>
          <a:lstStyle/>
          <a:p>
            <a:r>
              <a:rPr lang="en-US" sz="1400" dirty="0"/>
              <a:t>Student-on-student sexual misconduct can take many forms. Misconduct might include, but is not limited to:</a:t>
            </a:r>
          </a:p>
          <a:p>
            <a:pPr lvl="1"/>
            <a:r>
              <a:rPr lang="en-US" sz="1400" dirty="0"/>
              <a:t>Title IX specific offenses, hostile environment, or quid pro quo;</a:t>
            </a:r>
          </a:p>
          <a:p>
            <a:pPr lvl="1"/>
            <a:r>
              <a:rPr lang="en-US" sz="1400" dirty="0"/>
              <a:t>Dating or relationship violence;</a:t>
            </a:r>
          </a:p>
          <a:p>
            <a:pPr lvl="1"/>
            <a:r>
              <a:rPr lang="en-US" sz="1400" dirty="0"/>
              <a:t>Transmitting sexually explicit images, photos, videos or any other media without the consent of the recipient and all involved parties;</a:t>
            </a:r>
          </a:p>
          <a:p>
            <a:pPr lvl="1"/>
            <a:r>
              <a:rPr lang="en-US" sz="1400" dirty="0"/>
              <a:t>Soliciting or promoting sexual performance using minors;</a:t>
            </a:r>
          </a:p>
          <a:p>
            <a:pPr lvl="1"/>
            <a:r>
              <a:rPr lang="en-US" sz="1400" dirty="0"/>
              <a:t>Inappropriate touching of private body parts;</a:t>
            </a:r>
          </a:p>
          <a:p>
            <a:pPr lvl="1"/>
            <a:r>
              <a:rPr lang="en-US" sz="1400" dirty="0"/>
              <a:t>Invasions of privacy;</a:t>
            </a:r>
          </a:p>
          <a:p>
            <a:pPr lvl="1"/>
            <a:r>
              <a:rPr lang="en-US" sz="1400" dirty="0"/>
              <a:t>Sexual exploitation;</a:t>
            </a:r>
          </a:p>
          <a:p>
            <a:pPr lvl="1"/>
            <a:r>
              <a:rPr lang="en-US" sz="1400" dirty="0"/>
              <a:t>Other inappropriate behaviors of a sexual nature.</a:t>
            </a:r>
          </a:p>
          <a:p>
            <a:r>
              <a:rPr lang="en-US" sz="1400" b="1" dirty="0"/>
              <a:t>If you see (or hear or otherwise become aware of) something, make a report to the Title IX Office!</a:t>
            </a:r>
          </a:p>
        </p:txBody>
      </p:sp>
      <p:sp>
        <p:nvSpPr>
          <p:cNvPr id="27" name="Rectangle 2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lose-up of school bus side view mirror and door">
            <a:extLst>
              <a:ext uri="{FF2B5EF4-FFF2-40B4-BE49-F238E27FC236}">
                <a16:creationId xmlns:a16="http://schemas.microsoft.com/office/drawing/2014/main" id="{9515879F-551F-23C9-64B9-9021DFE163ED}"/>
              </a:ext>
            </a:extLst>
          </p:cNvPr>
          <p:cNvPicPr>
            <a:picLocks noChangeAspect="1"/>
          </p:cNvPicPr>
          <p:nvPr/>
        </p:nvPicPr>
        <p:blipFill>
          <a:blip r:embed="rId2">
            <a:extLst>
              <a:ext uri="{28A0092B-C50C-407E-A947-70E740481C1C}">
                <a14:useLocalDpi xmlns:a14="http://schemas.microsoft.com/office/drawing/2010/main" val="0"/>
              </a:ext>
            </a:extLst>
          </a:blip>
          <a:srcRect l="31141" r="1" b="1"/>
          <a:stretch/>
        </p:blipFill>
        <p:spPr>
          <a:xfrm>
            <a:off x="5977788" y="799352"/>
            <a:ext cx="5425410" cy="5259296"/>
          </a:xfrm>
          <a:prstGeom prst="rect">
            <a:avLst/>
          </a:prstGeom>
        </p:spPr>
      </p:pic>
      <p:sp>
        <p:nvSpPr>
          <p:cNvPr id="5" name="Footer Placeholder 4">
            <a:extLst>
              <a:ext uri="{FF2B5EF4-FFF2-40B4-BE49-F238E27FC236}">
                <a16:creationId xmlns:a16="http://schemas.microsoft.com/office/drawing/2014/main" id="{C4AD305E-4785-4655-C407-31B6150471AA}"/>
              </a:ext>
            </a:extLst>
          </p:cNvPr>
          <p:cNvSpPr>
            <a:spLocks noGrp="1"/>
          </p:cNvSpPr>
          <p:nvPr>
            <p:ph type="ftr" sz="quarter" idx="11"/>
          </p:nvPr>
        </p:nvSpPr>
        <p:spPr>
          <a:xfrm>
            <a:off x="5685810" y="6492240"/>
            <a:ext cx="3050866" cy="365125"/>
          </a:xfrm>
        </p:spPr>
        <p:txBody>
          <a:bodyPr>
            <a:normAutofit/>
          </a:bodyPr>
          <a:lstStyle/>
          <a:p>
            <a:pPr algn="l">
              <a:lnSpc>
                <a:spcPct val="90000"/>
              </a:lnSpc>
              <a:spcAft>
                <a:spcPts val="600"/>
              </a:spcAft>
              <a:defRPr/>
            </a:pPr>
            <a:r>
              <a:rPr lang="en-US" sz="900"/>
              <a:t>© 2024 Parker Poe Adams &amp; Bernstein LLP  |  </a:t>
            </a:r>
            <a:r>
              <a:rPr lang="en-US" sz="900" b="1"/>
              <a:t>parkerpoe.com</a:t>
            </a:r>
          </a:p>
        </p:txBody>
      </p:sp>
      <p:sp>
        <p:nvSpPr>
          <p:cNvPr id="4" name="Slide Number Placeholder 3">
            <a:extLst>
              <a:ext uri="{FF2B5EF4-FFF2-40B4-BE49-F238E27FC236}">
                <a16:creationId xmlns:a16="http://schemas.microsoft.com/office/drawing/2014/main" id="{741FABF4-87A4-E1D1-5D67-990231C75F4B}"/>
              </a:ext>
            </a:extLst>
          </p:cNvPr>
          <p:cNvSpPr>
            <a:spLocks noGrp="1"/>
          </p:cNvSpPr>
          <p:nvPr>
            <p:ph type="sldNum" sz="quarter" idx="12"/>
          </p:nvPr>
        </p:nvSpPr>
        <p:spPr>
          <a:xfrm>
            <a:off x="9385070" y="6492240"/>
            <a:ext cx="1055716" cy="365125"/>
          </a:xfrm>
        </p:spPr>
        <p:txBody>
          <a:bodyPr>
            <a:normAutofit/>
          </a:bodyPr>
          <a:lstStyle/>
          <a:p>
            <a:pPr>
              <a:spcAft>
                <a:spcPts val="600"/>
              </a:spcAft>
              <a:defRPr/>
            </a:pPr>
            <a:fld id="{AE565EF7-34D6-49B8-A3C2-6898C6A43156}" type="slidenum">
              <a:rPr lang="en-US" smtClean="0"/>
              <a:pPr>
                <a:spcAft>
                  <a:spcPts val="600"/>
                </a:spcAft>
                <a:defRPr/>
              </a:pPr>
              <a:t>14</a:t>
            </a:fld>
            <a:endParaRPr lang="en-US"/>
          </a:p>
        </p:txBody>
      </p:sp>
      <p:sp>
        <p:nvSpPr>
          <p:cNvPr id="6" name="AutoShape 2" descr="digital age">
            <a:extLst>
              <a:ext uri="{FF2B5EF4-FFF2-40B4-BE49-F238E27FC236}">
                <a16:creationId xmlns:a16="http://schemas.microsoft.com/office/drawing/2014/main" id="{58ECE23A-9C12-509E-1A72-81DA3FF288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08408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E87201-3B2C-BDD2-688C-0158DF82B752}"/>
              </a:ext>
            </a:extLst>
          </p:cNvPr>
          <p:cNvSpPr>
            <a:spLocks noGrp="1"/>
          </p:cNvSpPr>
          <p:nvPr>
            <p:ph type="title"/>
          </p:nvPr>
        </p:nvSpPr>
        <p:spPr>
          <a:xfrm>
            <a:off x="640080" y="325369"/>
            <a:ext cx="4368602" cy="1956841"/>
          </a:xfrm>
        </p:spPr>
        <p:txBody>
          <a:bodyPr anchor="b">
            <a:normAutofit/>
          </a:bodyPr>
          <a:lstStyle/>
          <a:p>
            <a:pPr algn="ctr"/>
            <a:r>
              <a:rPr lang="en-US" sz="3800" dirty="0"/>
              <a:t>Student-on-Student</a:t>
            </a:r>
            <a:br>
              <a:rPr lang="en-US" sz="3800" dirty="0"/>
            </a:br>
            <a:r>
              <a:rPr lang="en-US" sz="3800" dirty="0"/>
              <a:t>Sexual Misconduct: Identification</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10726CF6-0DEB-F4B6-0EDD-4C3064EA249E}"/>
              </a:ext>
            </a:extLst>
          </p:cNvPr>
          <p:cNvSpPr>
            <a:spLocks noGrp="1"/>
          </p:cNvSpPr>
          <p:nvPr>
            <p:ph idx="1"/>
          </p:nvPr>
        </p:nvSpPr>
        <p:spPr>
          <a:xfrm>
            <a:off x="640080" y="2748235"/>
            <a:ext cx="4548146" cy="3966812"/>
          </a:xfrm>
        </p:spPr>
        <p:txBody>
          <a:bodyPr>
            <a:normAutofit lnSpcReduction="10000"/>
          </a:bodyPr>
          <a:lstStyle/>
          <a:p>
            <a:r>
              <a:rPr lang="en-US" sz="1400" b="1" u="sng" dirty="0"/>
              <a:t>Non-exhaustive</a:t>
            </a:r>
            <a:r>
              <a:rPr lang="en-US" sz="1400" dirty="0"/>
              <a:t> behaviors to look out for:</a:t>
            </a:r>
          </a:p>
          <a:p>
            <a:pPr lvl="1"/>
            <a:r>
              <a:rPr lang="en-US" sz="1400" dirty="0"/>
              <a:t>Ducking behind desks, lab benches, gym mats, or using other methods to avoid detection;</a:t>
            </a:r>
          </a:p>
          <a:p>
            <a:pPr lvl="1"/>
            <a:r>
              <a:rPr lang="en-US" sz="1400" dirty="0"/>
              <a:t>Shushing or motioning for other students to be quiet so as not to draw attention;</a:t>
            </a:r>
          </a:p>
          <a:p>
            <a:pPr lvl="1"/>
            <a:r>
              <a:rPr lang="en-US" sz="1400" dirty="0"/>
              <a:t>Removal or alteration of clothing;</a:t>
            </a:r>
          </a:p>
          <a:p>
            <a:pPr lvl="1"/>
            <a:r>
              <a:rPr lang="en-US" sz="1400" dirty="0"/>
              <a:t>Inappropriate physical contact with others or with oneself;</a:t>
            </a:r>
          </a:p>
          <a:p>
            <a:pPr lvl="1"/>
            <a:r>
              <a:rPr lang="en-US" sz="1400" dirty="0"/>
              <a:t>Fear of physical contact;</a:t>
            </a:r>
          </a:p>
          <a:p>
            <a:pPr lvl="1"/>
            <a:r>
              <a:rPr lang="en-US" sz="1400" dirty="0"/>
              <a:t>Emotional manipulation or assertion of pressure;</a:t>
            </a:r>
          </a:p>
          <a:p>
            <a:pPr lvl="1"/>
            <a:r>
              <a:rPr lang="en-US" sz="1400" dirty="0"/>
              <a:t>Excitement surrounding a cell phone or mobile device;</a:t>
            </a:r>
          </a:p>
          <a:p>
            <a:pPr lvl="1"/>
            <a:r>
              <a:rPr lang="en-US" sz="1400" dirty="0"/>
              <a:t>Unwelcome touching, pinching, or restraining of students by another student;</a:t>
            </a:r>
          </a:p>
          <a:p>
            <a:pPr lvl="1"/>
            <a:r>
              <a:rPr lang="en-US" sz="1400" dirty="0"/>
              <a:t>Catcalling or suggestive comments;</a:t>
            </a:r>
          </a:p>
          <a:p>
            <a:pPr lvl="1"/>
            <a:r>
              <a:rPr lang="en-US" sz="1400" dirty="0"/>
              <a:t>Obscene gestures;</a:t>
            </a:r>
          </a:p>
          <a:p>
            <a:pPr lvl="1"/>
            <a:r>
              <a:rPr lang="en-US" sz="1400" dirty="0"/>
              <a:t>Refusal to sit next to or near another student;</a:t>
            </a:r>
          </a:p>
          <a:p>
            <a:pPr lvl="1"/>
            <a:r>
              <a:rPr lang="en-US" sz="1400" dirty="0"/>
              <a:t>Behavioral changes.</a:t>
            </a:r>
          </a:p>
        </p:txBody>
      </p:sp>
      <p:pic>
        <p:nvPicPr>
          <p:cNvPr id="3" name="Picture 2">
            <a:extLst>
              <a:ext uri="{FF2B5EF4-FFF2-40B4-BE49-F238E27FC236}">
                <a16:creationId xmlns:a16="http://schemas.microsoft.com/office/drawing/2014/main" id="{EA63874B-6C7F-C830-3DFB-1E1A9E3ECC42}"/>
              </a:ext>
            </a:extLst>
          </p:cNvPr>
          <p:cNvPicPr>
            <a:picLocks noChangeAspect="1"/>
          </p:cNvPicPr>
          <p:nvPr/>
        </p:nvPicPr>
        <p:blipFill>
          <a:blip r:embed="rId2"/>
          <a:srcRect r="25273"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Footer Placeholder 5">
            <a:extLst>
              <a:ext uri="{FF2B5EF4-FFF2-40B4-BE49-F238E27FC236}">
                <a16:creationId xmlns:a16="http://schemas.microsoft.com/office/drawing/2014/main" id="{31039494-1125-008D-4E00-439652FAE628}"/>
              </a:ext>
            </a:extLst>
          </p:cNvPr>
          <p:cNvSpPr>
            <a:spLocks noGrp="1"/>
          </p:cNvSpPr>
          <p:nvPr>
            <p:ph type="ftr" sz="quarter" idx="11"/>
          </p:nvPr>
        </p:nvSpPr>
        <p:spPr>
          <a:xfrm>
            <a:off x="6248400" y="6356350"/>
            <a:ext cx="4114800" cy="365125"/>
          </a:xfrm>
        </p:spPr>
        <p:txBody>
          <a:bodyPr>
            <a:normAutofit/>
          </a:bodyPr>
          <a:lstStyle/>
          <a:p>
            <a:pPr algn="l">
              <a:spcAft>
                <a:spcPts val="600"/>
              </a:spcAft>
              <a:defRPr/>
            </a:pPr>
            <a:r>
              <a:rPr lang="en-US">
                <a:solidFill>
                  <a:srgbClr val="FFFFFF"/>
                </a:solidFill>
              </a:rPr>
              <a:t>© 2024 Parker Poe Adams &amp; Bernstein LLP  |  </a:t>
            </a:r>
            <a:r>
              <a:rPr lang="en-US" b="1">
                <a:solidFill>
                  <a:srgbClr val="FFFFFF"/>
                </a:solidFill>
              </a:rPr>
              <a:t>parkerpoe.com</a:t>
            </a:r>
          </a:p>
        </p:txBody>
      </p:sp>
      <p:sp>
        <p:nvSpPr>
          <p:cNvPr id="5" name="Slide Number Placeholder 4">
            <a:extLst>
              <a:ext uri="{FF2B5EF4-FFF2-40B4-BE49-F238E27FC236}">
                <a16:creationId xmlns:a16="http://schemas.microsoft.com/office/drawing/2014/main" id="{538506AB-0398-0975-BCFC-91AD6FC92FE0}"/>
              </a:ext>
            </a:extLst>
          </p:cNvPr>
          <p:cNvSpPr>
            <a:spLocks noGrp="1"/>
          </p:cNvSpPr>
          <p:nvPr>
            <p:ph type="sldNum" sz="quarter" idx="12"/>
          </p:nvPr>
        </p:nvSpPr>
        <p:spPr>
          <a:xfrm>
            <a:off x="10439400" y="6356350"/>
            <a:ext cx="914400" cy="365125"/>
          </a:xfrm>
        </p:spPr>
        <p:txBody>
          <a:bodyPr>
            <a:normAutofit/>
          </a:bodyPr>
          <a:lstStyle/>
          <a:p>
            <a:pPr>
              <a:spcAft>
                <a:spcPts val="600"/>
              </a:spcAft>
              <a:defRPr/>
            </a:pPr>
            <a:fld id="{B6FA0DA3-0C3C-45EA-B44B-DDD6831BBB7C}" type="slidenum">
              <a:rPr lang="en-US">
                <a:solidFill>
                  <a:srgbClr val="FFFFFF"/>
                </a:solidFill>
              </a:rPr>
              <a:pPr>
                <a:spcAft>
                  <a:spcPts val="600"/>
                </a:spcAft>
                <a:defRPr/>
              </a:pPr>
              <a:t>15</a:t>
            </a:fld>
            <a:endParaRPr lang="en-US">
              <a:solidFill>
                <a:srgbClr val="FFFFFF"/>
              </a:solidFill>
            </a:endParaRPr>
          </a:p>
        </p:txBody>
      </p:sp>
    </p:spTree>
    <p:extLst>
      <p:ext uri="{BB962C8B-B14F-4D97-AF65-F5344CB8AC3E}">
        <p14:creationId xmlns:p14="http://schemas.microsoft.com/office/powerpoint/2010/main" val="1734359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A1F42D-6684-3E3A-BFA4-B71F93C6A161}"/>
              </a:ext>
            </a:extLst>
          </p:cNvPr>
          <p:cNvSpPr>
            <a:spLocks noGrp="1"/>
          </p:cNvSpPr>
          <p:nvPr>
            <p:ph type="title"/>
          </p:nvPr>
        </p:nvSpPr>
        <p:spPr>
          <a:xfrm>
            <a:off x="182328" y="1165860"/>
            <a:ext cx="4413504" cy="4526280"/>
          </a:xfrm>
        </p:spPr>
        <p:txBody>
          <a:bodyPr>
            <a:normAutofit/>
          </a:bodyPr>
          <a:lstStyle/>
          <a:p>
            <a:pPr algn="ctr"/>
            <a:r>
              <a:rPr lang="en-US" sz="4000" dirty="0"/>
              <a:t>Student-on-Student </a:t>
            </a:r>
            <a:br>
              <a:rPr lang="en-US" sz="4000" dirty="0"/>
            </a:br>
            <a:r>
              <a:rPr lang="en-US" sz="4000" dirty="0"/>
              <a:t>Sexual Misconduct: Reporting</a:t>
            </a:r>
          </a:p>
        </p:txBody>
      </p:sp>
      <p:sp>
        <p:nvSpPr>
          <p:cNvPr id="24" name="Rectangle 2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Footer Placeholder 4">
            <a:extLst>
              <a:ext uri="{FF2B5EF4-FFF2-40B4-BE49-F238E27FC236}">
                <a16:creationId xmlns:a16="http://schemas.microsoft.com/office/drawing/2014/main" id="{C4AD305E-4785-4655-C407-31B6150471AA}"/>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en-US">
                <a:solidFill>
                  <a:schemeClr val="tx1">
                    <a:lumMod val="50000"/>
                    <a:lumOff val="50000"/>
                  </a:schemeClr>
                </a:solidFill>
              </a:rPr>
              <a:t>© 2024 Parker Poe Adams &amp; Bernstein LLP  |  </a:t>
            </a:r>
            <a:r>
              <a:rPr lang="en-US" b="1">
                <a:solidFill>
                  <a:schemeClr val="tx1">
                    <a:lumMod val="50000"/>
                    <a:lumOff val="50000"/>
                  </a:schemeClr>
                </a:solidFill>
              </a:rPr>
              <a:t>parkerpoe.com</a:t>
            </a:r>
          </a:p>
        </p:txBody>
      </p:sp>
      <p:sp>
        <p:nvSpPr>
          <p:cNvPr id="4" name="Slide Number Placeholder 3">
            <a:extLst>
              <a:ext uri="{FF2B5EF4-FFF2-40B4-BE49-F238E27FC236}">
                <a16:creationId xmlns:a16="http://schemas.microsoft.com/office/drawing/2014/main" id="{741FABF4-87A4-E1D1-5D67-990231C75F4B}"/>
              </a:ext>
            </a:extLst>
          </p:cNvPr>
          <p:cNvSpPr>
            <a:spLocks noGrp="1"/>
          </p:cNvSpPr>
          <p:nvPr>
            <p:ph type="sldNum" sz="quarter" idx="12"/>
          </p:nvPr>
        </p:nvSpPr>
        <p:spPr>
          <a:xfrm>
            <a:off x="8801100" y="6356350"/>
            <a:ext cx="2743200" cy="365125"/>
          </a:xfrm>
        </p:spPr>
        <p:txBody>
          <a:bodyPr>
            <a:normAutofit/>
          </a:bodyPr>
          <a:lstStyle/>
          <a:p>
            <a:pPr>
              <a:spcAft>
                <a:spcPts val="600"/>
              </a:spcAft>
              <a:defRPr/>
            </a:pPr>
            <a:fld id="{AE565EF7-34D6-49B8-A3C2-6898C6A43156}" type="slidenum">
              <a:rPr lang="en-US">
                <a:solidFill>
                  <a:schemeClr val="tx1">
                    <a:lumMod val="50000"/>
                    <a:lumOff val="50000"/>
                  </a:schemeClr>
                </a:solidFill>
              </a:rPr>
              <a:pPr>
                <a:spcAft>
                  <a:spcPts val="600"/>
                </a:spcAft>
                <a:defRPr/>
              </a:pPr>
              <a:t>16</a:t>
            </a:fld>
            <a:endParaRPr 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D08E1770-F851-3339-DA5B-37408D872CE5}"/>
              </a:ext>
            </a:extLst>
          </p:cNvPr>
          <p:cNvGraphicFramePr>
            <a:graphicFrameLocks noGrp="1"/>
          </p:cNvGraphicFramePr>
          <p:nvPr>
            <p:ph idx="1"/>
            <p:extLst>
              <p:ext uri="{D42A27DB-BD31-4B8C-83A1-F6EECF244321}">
                <p14:modId xmlns:p14="http://schemas.microsoft.com/office/powerpoint/2010/main" val="249435100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4865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1F42D-6684-3E3A-BFA4-B71F93C6A161}"/>
              </a:ext>
            </a:extLst>
          </p:cNvPr>
          <p:cNvSpPr>
            <a:spLocks noGrp="1"/>
          </p:cNvSpPr>
          <p:nvPr>
            <p:ph type="title"/>
          </p:nvPr>
        </p:nvSpPr>
        <p:spPr>
          <a:xfrm>
            <a:off x="36575" y="548640"/>
            <a:ext cx="4738543" cy="5431536"/>
          </a:xfrm>
        </p:spPr>
        <p:txBody>
          <a:bodyPr>
            <a:normAutofit/>
          </a:bodyPr>
          <a:lstStyle/>
          <a:p>
            <a:pPr algn="ctr"/>
            <a:r>
              <a:rPr lang="en-US" sz="5000" dirty="0"/>
              <a:t>Student-on-Student </a:t>
            </a:r>
            <a:br>
              <a:rPr lang="en-US" sz="5000" dirty="0"/>
            </a:br>
            <a:r>
              <a:rPr lang="en-US" sz="5000" dirty="0"/>
              <a:t>Sexual Misconduct: Investigation</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8018AA-AD2B-20AC-6255-9D07DFD46C77}"/>
              </a:ext>
            </a:extLst>
          </p:cNvPr>
          <p:cNvSpPr>
            <a:spLocks noGrp="1"/>
          </p:cNvSpPr>
          <p:nvPr>
            <p:ph idx="1"/>
          </p:nvPr>
        </p:nvSpPr>
        <p:spPr>
          <a:xfrm>
            <a:off x="5126418" y="814415"/>
            <a:ext cx="6224335" cy="5431536"/>
          </a:xfrm>
        </p:spPr>
        <p:txBody>
          <a:bodyPr anchor="ctr">
            <a:normAutofit fontScale="92500"/>
          </a:bodyPr>
          <a:lstStyle/>
          <a:p>
            <a:r>
              <a:rPr lang="en-US" sz="2200" dirty="0"/>
              <a:t>Must be adequate, reliable, and impartial. </a:t>
            </a:r>
          </a:p>
          <a:p>
            <a:r>
              <a:rPr lang="en-US" sz="2200" dirty="0"/>
              <a:t>Burden on the assigned Title IX investigator to conduct the investigation and gather evidence.</a:t>
            </a:r>
          </a:p>
          <a:p>
            <a:r>
              <a:rPr lang="en-US" sz="2200" dirty="0"/>
              <a:t>Equal opportunity to be accompanied by an advisor (which can be, but isn’t required to be, an attorney).</a:t>
            </a:r>
          </a:p>
          <a:p>
            <a:r>
              <a:rPr lang="en-US" sz="2200" dirty="0"/>
              <a:t>Parties must have equal opportunity to present fact and expert witnesses, inculpatory &amp; exculpatory evidence that is relevant and permissible.</a:t>
            </a:r>
          </a:p>
          <a:p>
            <a:r>
              <a:rPr lang="en-US" sz="2200" dirty="0"/>
              <a:t>Determine what evidence is relevant and what evidence is impermissible even if it’s relevant.</a:t>
            </a:r>
          </a:p>
          <a:p>
            <a:r>
              <a:rPr lang="en-US" sz="2200" dirty="0"/>
              <a:t>Provide equal opportunity to access relevant and not otherwise impermissible evidence: investigative report and evidence inspection (10 day timeline).</a:t>
            </a:r>
          </a:p>
          <a:p>
            <a:r>
              <a:rPr lang="en-US" sz="2200" dirty="0"/>
              <a:t>Take reasonable steps to prevent and address unauthorized disclosure.</a:t>
            </a:r>
          </a:p>
          <a:p>
            <a:endParaRPr lang="en-US" sz="1500" dirty="0"/>
          </a:p>
        </p:txBody>
      </p:sp>
      <p:sp>
        <p:nvSpPr>
          <p:cNvPr id="5" name="Footer Placeholder 4">
            <a:extLst>
              <a:ext uri="{FF2B5EF4-FFF2-40B4-BE49-F238E27FC236}">
                <a16:creationId xmlns:a16="http://schemas.microsoft.com/office/drawing/2014/main" id="{C4AD305E-4785-4655-C407-31B6150471AA}"/>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en-US"/>
              <a:t>© 2024 Parker Poe Adams &amp; Bernstein LLP  |  </a:t>
            </a:r>
            <a:r>
              <a:rPr lang="en-US" b="1"/>
              <a:t>parkerpoe.com</a:t>
            </a:r>
          </a:p>
        </p:txBody>
      </p:sp>
      <p:sp>
        <p:nvSpPr>
          <p:cNvPr id="4" name="Slide Number Placeholder 3">
            <a:extLst>
              <a:ext uri="{FF2B5EF4-FFF2-40B4-BE49-F238E27FC236}">
                <a16:creationId xmlns:a16="http://schemas.microsoft.com/office/drawing/2014/main" id="{741FABF4-87A4-E1D1-5D67-990231C75F4B}"/>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AE565EF7-34D6-49B8-A3C2-6898C6A43156}" type="slidenum">
              <a:rPr lang="en-US" smtClean="0"/>
              <a:pPr>
                <a:spcAft>
                  <a:spcPts val="600"/>
                </a:spcAft>
                <a:defRPr/>
              </a:pPr>
              <a:t>17</a:t>
            </a:fld>
            <a:endParaRPr lang="en-US"/>
          </a:p>
        </p:txBody>
      </p:sp>
    </p:spTree>
    <p:extLst>
      <p:ext uri="{BB962C8B-B14F-4D97-AF65-F5344CB8AC3E}">
        <p14:creationId xmlns:p14="http://schemas.microsoft.com/office/powerpoint/2010/main" val="910505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A1F42D-6684-3E3A-BFA4-B71F93C6A161}"/>
              </a:ext>
            </a:extLst>
          </p:cNvPr>
          <p:cNvSpPr>
            <a:spLocks noGrp="1"/>
          </p:cNvSpPr>
          <p:nvPr>
            <p:ph type="title"/>
          </p:nvPr>
        </p:nvSpPr>
        <p:spPr>
          <a:xfrm>
            <a:off x="128017" y="1161288"/>
            <a:ext cx="4464882" cy="4526280"/>
          </a:xfrm>
        </p:spPr>
        <p:txBody>
          <a:bodyPr>
            <a:normAutofit/>
          </a:bodyPr>
          <a:lstStyle/>
          <a:p>
            <a:pPr algn="ctr"/>
            <a:r>
              <a:rPr lang="en-US" sz="4000" dirty="0"/>
              <a:t>Student-on-Student </a:t>
            </a:r>
            <a:br>
              <a:rPr lang="en-US" sz="4000" dirty="0"/>
            </a:br>
            <a:r>
              <a:rPr lang="en-US" sz="4000" dirty="0"/>
              <a:t>Sexual Misconduct: Resolution</a:t>
            </a:r>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A8018AA-AD2B-20AC-6255-9D07DFD46C77}"/>
              </a:ext>
            </a:extLst>
          </p:cNvPr>
          <p:cNvSpPr>
            <a:spLocks noGrp="1"/>
          </p:cNvSpPr>
          <p:nvPr>
            <p:ph idx="1"/>
          </p:nvPr>
        </p:nvSpPr>
        <p:spPr>
          <a:xfrm>
            <a:off x="5434149" y="932688"/>
            <a:ext cx="5916603" cy="4992624"/>
          </a:xfrm>
        </p:spPr>
        <p:txBody>
          <a:bodyPr anchor="ctr">
            <a:normAutofit/>
          </a:bodyPr>
          <a:lstStyle/>
          <a:p>
            <a:r>
              <a:rPr lang="en-US" sz="1700" dirty="0"/>
              <a:t>Standard of Proof: Preponderance of the evidence.</a:t>
            </a:r>
          </a:p>
          <a:p>
            <a:pPr lvl="1"/>
            <a:r>
              <a:rPr lang="en-US" sz="1700" dirty="0"/>
              <a:t>“More likely than not” that the conduct occurred.</a:t>
            </a:r>
          </a:p>
          <a:p>
            <a:pPr lvl="1"/>
            <a:r>
              <a:rPr lang="en-US" sz="1700" dirty="0"/>
              <a:t>“50% and a feather”</a:t>
            </a:r>
          </a:p>
          <a:p>
            <a:r>
              <a:rPr lang="en-US" sz="1700" dirty="0"/>
              <a:t>If the Decision-Maker is not persuaded under that standard by the evidence that sex discrimination occurred, whatever the quantity of the evidence is, the Decision-Maker </a:t>
            </a:r>
            <a:r>
              <a:rPr lang="en-US" sz="1700" b="1" u="sng" dirty="0"/>
              <a:t>must not </a:t>
            </a:r>
            <a:r>
              <a:rPr lang="en-US" sz="1700" dirty="0"/>
              <a:t>determine that sex discrimination occurred.</a:t>
            </a:r>
          </a:p>
          <a:p>
            <a:r>
              <a:rPr lang="en-US" sz="1700" dirty="0"/>
              <a:t>Under both the 2020 and 2024 Regs the District is not required to hold a live hearing.</a:t>
            </a:r>
          </a:p>
          <a:p>
            <a:r>
              <a:rPr lang="en-US" sz="1700" dirty="0"/>
              <a:t>Determination must be issued in writing and must include:</a:t>
            </a:r>
          </a:p>
          <a:p>
            <a:pPr lvl="1"/>
            <a:r>
              <a:rPr lang="en-US" sz="1700" dirty="0"/>
              <a:t>The rationale for the determination, and</a:t>
            </a:r>
          </a:p>
          <a:p>
            <a:pPr lvl="1"/>
            <a:r>
              <a:rPr lang="en-US" sz="1700" dirty="0"/>
              <a:t>The procedures and bases for appeal.</a:t>
            </a:r>
          </a:p>
          <a:p>
            <a:r>
              <a:rPr lang="en-US" sz="1700" dirty="0"/>
              <a:t>Title IX Coordinator must coordinate provision and implementation of remedies and sanctions.</a:t>
            </a:r>
          </a:p>
        </p:txBody>
      </p:sp>
      <p:sp>
        <p:nvSpPr>
          <p:cNvPr id="5" name="Footer Placeholder 4">
            <a:extLst>
              <a:ext uri="{FF2B5EF4-FFF2-40B4-BE49-F238E27FC236}">
                <a16:creationId xmlns:a16="http://schemas.microsoft.com/office/drawing/2014/main" id="{C4AD305E-4785-4655-C407-31B6150471AA}"/>
              </a:ext>
            </a:extLst>
          </p:cNvPr>
          <p:cNvSpPr>
            <a:spLocks noGrp="1"/>
          </p:cNvSpPr>
          <p:nvPr>
            <p:ph type="ftr" sz="quarter" idx="11"/>
          </p:nvPr>
        </p:nvSpPr>
        <p:spPr>
          <a:xfrm>
            <a:off x="5434147" y="6356350"/>
            <a:ext cx="4572000" cy="365125"/>
          </a:xfrm>
        </p:spPr>
        <p:txBody>
          <a:bodyPr>
            <a:normAutofit/>
          </a:bodyPr>
          <a:lstStyle/>
          <a:p>
            <a:pPr algn="l">
              <a:spcAft>
                <a:spcPts val="600"/>
              </a:spcAft>
              <a:defRPr/>
            </a:pPr>
            <a:r>
              <a:rPr lang="en-US">
                <a:solidFill>
                  <a:schemeClr val="tx1">
                    <a:lumMod val="50000"/>
                    <a:lumOff val="50000"/>
                  </a:schemeClr>
                </a:solidFill>
              </a:rPr>
              <a:t>© 2024 Parker Poe Adams &amp; Bernstein LLP  |  </a:t>
            </a:r>
            <a:r>
              <a:rPr lang="en-US" b="1">
                <a:solidFill>
                  <a:schemeClr val="tx1">
                    <a:lumMod val="50000"/>
                    <a:lumOff val="50000"/>
                  </a:schemeClr>
                </a:solidFill>
              </a:rPr>
              <a:t>parkerpoe.com</a:t>
            </a:r>
          </a:p>
        </p:txBody>
      </p:sp>
      <p:sp>
        <p:nvSpPr>
          <p:cNvPr id="4" name="Slide Number Placeholder 3">
            <a:extLst>
              <a:ext uri="{FF2B5EF4-FFF2-40B4-BE49-F238E27FC236}">
                <a16:creationId xmlns:a16="http://schemas.microsoft.com/office/drawing/2014/main" id="{741FABF4-87A4-E1D1-5D67-990231C75F4B}"/>
              </a:ext>
            </a:extLst>
          </p:cNvPr>
          <p:cNvSpPr>
            <a:spLocks noGrp="1"/>
          </p:cNvSpPr>
          <p:nvPr>
            <p:ph type="sldNum" sz="quarter" idx="12"/>
          </p:nvPr>
        </p:nvSpPr>
        <p:spPr>
          <a:xfrm>
            <a:off x="10351362" y="6356350"/>
            <a:ext cx="1002437" cy="365125"/>
          </a:xfrm>
        </p:spPr>
        <p:txBody>
          <a:bodyPr>
            <a:normAutofit/>
          </a:bodyPr>
          <a:lstStyle/>
          <a:p>
            <a:pPr>
              <a:spcAft>
                <a:spcPts val="600"/>
              </a:spcAft>
              <a:defRPr/>
            </a:pPr>
            <a:fld id="{AE565EF7-34D6-49B8-A3C2-6898C6A43156}" type="slidenum">
              <a:rPr lang="en-US">
                <a:solidFill>
                  <a:schemeClr val="tx1">
                    <a:lumMod val="50000"/>
                    <a:lumOff val="50000"/>
                  </a:schemeClr>
                </a:solidFill>
              </a:rPr>
              <a:pPr>
                <a:spcAft>
                  <a:spcPts val="600"/>
                </a:spcAft>
                <a:defRPr/>
              </a:pPr>
              <a:t>18</a:t>
            </a:fld>
            <a:endParaRPr lang="en-US">
              <a:solidFill>
                <a:schemeClr val="tx1">
                  <a:lumMod val="50000"/>
                  <a:lumOff val="50000"/>
                </a:schemeClr>
              </a:solidFill>
            </a:endParaRPr>
          </a:p>
        </p:txBody>
      </p:sp>
    </p:spTree>
    <p:extLst>
      <p:ext uri="{BB962C8B-B14F-4D97-AF65-F5344CB8AC3E}">
        <p14:creationId xmlns:p14="http://schemas.microsoft.com/office/powerpoint/2010/main" val="3506820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1F42D-6684-3E3A-BFA4-B71F93C6A161}"/>
              </a:ext>
            </a:extLst>
          </p:cNvPr>
          <p:cNvSpPr>
            <a:spLocks noGrp="1"/>
          </p:cNvSpPr>
          <p:nvPr>
            <p:ph type="title"/>
          </p:nvPr>
        </p:nvSpPr>
        <p:spPr>
          <a:xfrm>
            <a:off x="635000" y="640823"/>
            <a:ext cx="3418659" cy="5583148"/>
          </a:xfrm>
        </p:spPr>
        <p:txBody>
          <a:bodyPr anchor="ctr">
            <a:normAutofit/>
          </a:bodyPr>
          <a:lstStyle/>
          <a:p>
            <a:r>
              <a:rPr lang="en-US" sz="4200"/>
              <a:t>Students With Disabilities: Additional Considerations</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C4AD305E-4785-4655-C407-31B6150471AA}"/>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en-US"/>
              <a:t>© 2024 Parker Poe Adams &amp; Bernstein LLP  |  </a:t>
            </a:r>
            <a:r>
              <a:rPr lang="en-US" b="1"/>
              <a:t>parkerpoe.com</a:t>
            </a:r>
          </a:p>
        </p:txBody>
      </p:sp>
      <p:sp>
        <p:nvSpPr>
          <p:cNvPr id="4" name="Slide Number Placeholder 3">
            <a:extLst>
              <a:ext uri="{FF2B5EF4-FFF2-40B4-BE49-F238E27FC236}">
                <a16:creationId xmlns:a16="http://schemas.microsoft.com/office/drawing/2014/main" id="{741FABF4-87A4-E1D1-5D67-990231C75F4B}"/>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AE565EF7-34D6-49B8-A3C2-6898C6A43156}" type="slidenum">
              <a:rPr lang="en-US" smtClean="0"/>
              <a:pPr>
                <a:spcAft>
                  <a:spcPts val="600"/>
                </a:spcAft>
                <a:defRPr/>
              </a:pPr>
              <a:t>19</a:t>
            </a:fld>
            <a:endParaRPr lang="en-US"/>
          </a:p>
        </p:txBody>
      </p:sp>
      <p:graphicFrame>
        <p:nvGraphicFramePr>
          <p:cNvPr id="7" name="Content Placeholder 2">
            <a:extLst>
              <a:ext uri="{FF2B5EF4-FFF2-40B4-BE49-F238E27FC236}">
                <a16:creationId xmlns:a16="http://schemas.microsoft.com/office/drawing/2014/main" id="{431D2F02-75E7-1C0F-E465-086FB80E41D9}"/>
              </a:ext>
            </a:extLst>
          </p:cNvPr>
          <p:cNvGraphicFramePr>
            <a:graphicFrameLocks noGrp="1"/>
          </p:cNvGraphicFramePr>
          <p:nvPr>
            <p:ph idx="1"/>
            <p:extLst>
              <p:ext uri="{D42A27DB-BD31-4B8C-83A1-F6EECF244321}">
                <p14:modId xmlns:p14="http://schemas.microsoft.com/office/powerpoint/2010/main" val="305255621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8932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58A97-577B-7FCD-7D29-873066F624B0}"/>
              </a:ext>
            </a:extLst>
          </p:cNvPr>
          <p:cNvSpPr>
            <a:spLocks noGrp="1"/>
          </p:cNvSpPr>
          <p:nvPr>
            <p:ph type="title"/>
          </p:nvPr>
        </p:nvSpPr>
        <p:spPr>
          <a:xfrm>
            <a:off x="1171074" y="1396686"/>
            <a:ext cx="3240506" cy="4064628"/>
          </a:xfrm>
        </p:spPr>
        <p:txBody>
          <a:bodyPr>
            <a:normAutofit/>
          </a:bodyPr>
          <a:lstStyle/>
          <a:p>
            <a:pPr algn="ctr"/>
            <a:r>
              <a:rPr lang="en-US" sz="5000" dirty="0">
                <a:solidFill>
                  <a:srgbClr val="FFFFFF"/>
                </a:solidFill>
              </a:rPr>
              <a:t>Content Notice</a:t>
            </a:r>
          </a:p>
        </p:txBody>
      </p:sp>
      <p:sp>
        <p:nvSpPr>
          <p:cNvPr id="14" name="Arc 1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B143E4-69EB-6356-F0F5-0E63A35F590F}"/>
              </a:ext>
            </a:extLst>
          </p:cNvPr>
          <p:cNvSpPr>
            <a:spLocks noGrp="1"/>
          </p:cNvSpPr>
          <p:nvPr>
            <p:ph idx="1"/>
          </p:nvPr>
        </p:nvSpPr>
        <p:spPr>
          <a:xfrm>
            <a:off x="5370153" y="1526033"/>
            <a:ext cx="5536397" cy="3935281"/>
          </a:xfrm>
        </p:spPr>
        <p:txBody>
          <a:bodyPr>
            <a:normAutofit/>
          </a:bodyPr>
          <a:lstStyle/>
          <a:p>
            <a:r>
              <a:rPr lang="en-US" sz="2200"/>
              <a:t>The content and discussion in this training will necessarily engage with sex- and gender-based harassment, discrimination, violence, and associated sensitive topics that can evoke strong emotional responses. </a:t>
            </a:r>
          </a:p>
          <a:p>
            <a:r>
              <a:rPr lang="en-US" sz="2200"/>
              <a:t>During this training, we may offer examples that emulate the language and vocabulary that Title IX practitioners (you!) may encounter in your roles including slang, profanity, and other graphic or offensive language. It is not used gratuitously, and no offense is intended. </a:t>
            </a:r>
          </a:p>
        </p:txBody>
      </p:sp>
      <p:sp>
        <p:nvSpPr>
          <p:cNvPr id="5" name="Footer Placeholder 4">
            <a:extLst>
              <a:ext uri="{FF2B5EF4-FFF2-40B4-BE49-F238E27FC236}">
                <a16:creationId xmlns:a16="http://schemas.microsoft.com/office/drawing/2014/main" id="{0A92F0D3-8F53-0D9A-1FF2-BC7518D17E5B}"/>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en-US" sz="1100">
                <a:latin typeface="Arial"/>
              </a:rPr>
              <a:t>© 2024 Parker Poe Adams &amp; Bernstein LLP  |  </a:t>
            </a:r>
            <a:r>
              <a:rPr lang="en-US" sz="1100" b="1">
                <a:latin typeface="Arial"/>
              </a:rPr>
              <a:t>parkerpoe.com</a:t>
            </a:r>
          </a:p>
        </p:txBody>
      </p:sp>
      <p:sp>
        <p:nvSpPr>
          <p:cNvPr id="4" name="Slide Number Placeholder 3">
            <a:extLst>
              <a:ext uri="{FF2B5EF4-FFF2-40B4-BE49-F238E27FC236}">
                <a16:creationId xmlns:a16="http://schemas.microsoft.com/office/drawing/2014/main" id="{577C0368-FA39-F1C4-5FD6-B8F73777B9A0}"/>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AE565EF7-34D6-49B8-A3C2-6898C6A43156}" type="slidenum">
              <a:rPr lang="en-US" b="1">
                <a:latin typeface="Arial"/>
              </a:rPr>
              <a:pPr>
                <a:spcAft>
                  <a:spcPts val="600"/>
                </a:spcAft>
                <a:defRPr/>
              </a:pPr>
              <a:t>2</a:t>
            </a:fld>
            <a:endParaRPr lang="en-US" b="1">
              <a:latin typeface="Arial"/>
            </a:endParaRPr>
          </a:p>
        </p:txBody>
      </p:sp>
    </p:spTree>
    <p:extLst>
      <p:ext uri="{BB962C8B-B14F-4D97-AF65-F5344CB8AC3E}">
        <p14:creationId xmlns:p14="http://schemas.microsoft.com/office/powerpoint/2010/main" val="2419089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16EAD6-FD0A-E294-ACCF-721235DD76D7}"/>
              </a:ext>
            </a:extLst>
          </p:cNvPr>
          <p:cNvSpPr>
            <a:spLocks noGrp="1"/>
          </p:cNvSpPr>
          <p:nvPr>
            <p:ph type="title"/>
          </p:nvPr>
        </p:nvSpPr>
        <p:spPr>
          <a:xfrm>
            <a:off x="838200" y="365125"/>
            <a:ext cx="10515600" cy="1325563"/>
          </a:xfrm>
        </p:spPr>
        <p:txBody>
          <a:bodyPr>
            <a:normAutofit/>
          </a:bodyPr>
          <a:lstStyle/>
          <a:p>
            <a:pPr algn="ctr"/>
            <a:r>
              <a:rPr lang="en-US" sz="4200" dirty="0"/>
              <a:t>Consent Considerations</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5CDE81B-129D-B688-CB9C-D2795CA3DDCE}"/>
              </a:ext>
            </a:extLst>
          </p:cNvPr>
          <p:cNvSpPr>
            <a:spLocks noGrp="1"/>
          </p:cNvSpPr>
          <p:nvPr>
            <p:ph idx="1"/>
          </p:nvPr>
        </p:nvSpPr>
        <p:spPr>
          <a:xfrm>
            <a:off x="106680" y="1875812"/>
            <a:ext cx="11734800" cy="4792091"/>
          </a:xfrm>
        </p:spPr>
        <p:txBody>
          <a:bodyPr>
            <a:normAutofit/>
          </a:bodyPr>
          <a:lstStyle/>
          <a:p>
            <a:r>
              <a:rPr lang="en-US" sz="2200" dirty="0"/>
              <a:t>The Assistant Secretary [OCR] will not require recipients [schools] to adopt a particular definition of consent with respect to sexual assault, as referenced in this section [the 2020 Title IX Regulations].</a:t>
            </a:r>
          </a:p>
          <a:p>
            <a:r>
              <a:rPr lang="en-US" sz="2200" dirty="0"/>
              <a:t>Educating students about consent:</a:t>
            </a:r>
          </a:p>
          <a:p>
            <a:pPr lvl="1"/>
            <a:r>
              <a:rPr lang="en-US" sz="2200" dirty="0"/>
              <a:t>For students:</a:t>
            </a:r>
          </a:p>
          <a:p>
            <a:pPr lvl="2"/>
            <a:r>
              <a:rPr lang="en-US" sz="2200" dirty="0"/>
              <a:t>Consent means that you agree to something. You say YES. But consent isn’t just saying YES.</a:t>
            </a:r>
          </a:p>
          <a:p>
            <a:pPr lvl="2"/>
            <a:r>
              <a:rPr lang="en-US" sz="2200" dirty="0"/>
              <a:t>We need our consent to be “informed.” Informed consent means that when you say YES, you understand exactly what you are agreeing to and what the results may be. </a:t>
            </a:r>
          </a:p>
          <a:p>
            <a:pPr lvl="2"/>
            <a:r>
              <a:rPr lang="en-US" sz="2200" dirty="0"/>
              <a:t>Your body belongs to you, and someone needs to ask to get consent from you before touching you. Remember, “My body belongs to me.” </a:t>
            </a:r>
          </a:p>
          <a:p>
            <a:pPr lvl="2"/>
            <a:r>
              <a:rPr lang="en-US" sz="2200" dirty="0"/>
              <a:t>You can say NO to someone touching you, or say YES to one thing (hugging) and NO to another (kissing).</a:t>
            </a:r>
          </a:p>
          <a:p>
            <a:pPr lvl="2"/>
            <a:r>
              <a:rPr lang="en-US" sz="2200" dirty="0"/>
              <a:t>You must also get consent from other people before you touch them. The other person must say YES. </a:t>
            </a:r>
          </a:p>
        </p:txBody>
      </p:sp>
      <p:sp>
        <p:nvSpPr>
          <p:cNvPr id="4" name="Slide Number Placeholder 3">
            <a:extLst>
              <a:ext uri="{FF2B5EF4-FFF2-40B4-BE49-F238E27FC236}">
                <a16:creationId xmlns:a16="http://schemas.microsoft.com/office/drawing/2014/main" id="{2C8D0473-54CD-235D-AE3A-76C5643EEAA1}"/>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20</a:t>
            </a:fld>
            <a:endParaRPr lang="en-US"/>
          </a:p>
        </p:txBody>
      </p:sp>
    </p:spTree>
    <p:extLst>
      <p:ext uri="{BB962C8B-B14F-4D97-AF65-F5344CB8AC3E}">
        <p14:creationId xmlns:p14="http://schemas.microsoft.com/office/powerpoint/2010/main" val="484882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2738BD-3248-3CCF-C643-9FF82B792CE7}"/>
              </a:ext>
            </a:extLst>
          </p:cNvPr>
          <p:cNvSpPr>
            <a:spLocks noGrp="1"/>
          </p:cNvSpPr>
          <p:nvPr>
            <p:ph type="title"/>
          </p:nvPr>
        </p:nvSpPr>
        <p:spPr>
          <a:xfrm>
            <a:off x="830131" y="1396686"/>
            <a:ext cx="3938053" cy="4064628"/>
          </a:xfrm>
        </p:spPr>
        <p:txBody>
          <a:bodyPr>
            <a:normAutofit/>
          </a:bodyPr>
          <a:lstStyle/>
          <a:p>
            <a:pPr algn="ctr"/>
            <a:r>
              <a:rPr lang="en-US" sz="4000" dirty="0">
                <a:solidFill>
                  <a:srgbClr val="FFFFFF"/>
                </a:solidFill>
              </a:rPr>
              <a:t>Consent Considerations </a:t>
            </a:r>
            <a:r>
              <a:rPr lang="en-US" sz="4000" dirty="0"/>
              <a:t>and Intersection with Students with Disabilities</a:t>
            </a:r>
            <a:endParaRPr lang="en-US" sz="4000" dirty="0">
              <a:solidFill>
                <a:srgbClr val="FFFFFF"/>
              </a:solidFill>
            </a:endParaRPr>
          </a:p>
        </p:txBody>
      </p:sp>
      <p:sp>
        <p:nvSpPr>
          <p:cNvPr id="18" name="Arc 17">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E357E2D-E9D0-2E12-8B78-B58B78AA6F1F}"/>
              </a:ext>
            </a:extLst>
          </p:cNvPr>
          <p:cNvSpPr>
            <a:spLocks noGrp="1"/>
          </p:cNvSpPr>
          <p:nvPr>
            <p:ph idx="1"/>
          </p:nvPr>
        </p:nvSpPr>
        <p:spPr>
          <a:xfrm>
            <a:off x="5370153" y="1526033"/>
            <a:ext cx="6332658" cy="4936187"/>
          </a:xfrm>
        </p:spPr>
        <p:txBody>
          <a:bodyPr>
            <a:noAutofit/>
          </a:bodyPr>
          <a:lstStyle/>
          <a:p>
            <a:r>
              <a:rPr lang="en-US" sz="2200" dirty="0">
                <a:effectLst/>
                <a:latin typeface="Segoe UI" panose="020B0502040204020203" pitchFamily="34" charset="0"/>
              </a:rPr>
              <a:t>When considering whether or not a student consented, their special education status/disability needs to be considered.</a:t>
            </a:r>
            <a:endParaRPr lang="en-US" sz="2200" dirty="0">
              <a:latin typeface="Segoe UI" panose="020B0502040204020203" pitchFamily="34" charset="0"/>
            </a:endParaRPr>
          </a:p>
          <a:p>
            <a:r>
              <a:rPr lang="en-US" sz="2200" dirty="0">
                <a:effectLst/>
                <a:latin typeface="Segoe UI" panose="020B0502040204020203" pitchFamily="34" charset="0"/>
              </a:rPr>
              <a:t>Non-verbal students may have trouble giving or communicating consent.</a:t>
            </a:r>
            <a:endParaRPr lang="en-US" sz="2200" dirty="0">
              <a:latin typeface="Segoe UI" panose="020B0502040204020203" pitchFamily="34" charset="0"/>
            </a:endParaRPr>
          </a:p>
          <a:p>
            <a:r>
              <a:rPr lang="en-US" sz="2200" dirty="0">
                <a:effectLst/>
                <a:latin typeface="Segoe UI" panose="020B0502040204020203" pitchFamily="34" charset="0"/>
              </a:rPr>
              <a:t>Students with severe intellectual disabilities cannot provide informed consent to sexual activity.</a:t>
            </a:r>
            <a:endParaRPr lang="en-US" sz="2200" dirty="0">
              <a:latin typeface="Segoe UI" panose="020B0502040204020203" pitchFamily="34" charset="0"/>
            </a:endParaRPr>
          </a:p>
          <a:p>
            <a:r>
              <a:rPr lang="en-US" sz="2200" dirty="0">
                <a:latin typeface="Segoe UI" panose="020B0502040204020203" pitchFamily="34" charset="0"/>
              </a:rPr>
              <a:t>Consent cannot and should not be assumed, particularly in the case of students with disabilities. Not all disabilities are visible, and cognitive disabilities may prevent students who physically or developmentally resemble their peers from fully understanding their conduct or its consequences.</a:t>
            </a:r>
            <a:endParaRPr lang="en-US" sz="2200" dirty="0">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DBDA3267-67EC-FD9F-64C1-801C7882A457}"/>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21</a:t>
            </a:fld>
            <a:endParaRPr lang="en-US"/>
          </a:p>
        </p:txBody>
      </p:sp>
    </p:spTree>
    <p:extLst>
      <p:ext uri="{BB962C8B-B14F-4D97-AF65-F5344CB8AC3E}">
        <p14:creationId xmlns:p14="http://schemas.microsoft.com/office/powerpoint/2010/main" val="3096210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1AA4C3-2632-8E9A-4AEE-7ADFB6ABEB6D}"/>
              </a:ext>
            </a:extLst>
          </p:cNvPr>
          <p:cNvSpPr>
            <a:spLocks noGrp="1"/>
          </p:cNvSpPr>
          <p:nvPr>
            <p:ph type="title"/>
          </p:nvPr>
        </p:nvSpPr>
        <p:spPr>
          <a:xfrm>
            <a:off x="621792" y="1161288"/>
            <a:ext cx="3602736" cy="4526280"/>
          </a:xfrm>
        </p:spPr>
        <p:txBody>
          <a:bodyPr>
            <a:normAutofit/>
          </a:bodyPr>
          <a:lstStyle/>
          <a:p>
            <a:r>
              <a:rPr lang="en-US" sz="4000"/>
              <a:t>Title IX Life Cycle</a:t>
            </a:r>
          </a:p>
        </p:txBody>
      </p:sp>
      <p:sp>
        <p:nvSpPr>
          <p:cNvPr id="17" name="Rectangle 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Footer Placeholder 4">
            <a:extLst>
              <a:ext uri="{FF2B5EF4-FFF2-40B4-BE49-F238E27FC236}">
                <a16:creationId xmlns:a16="http://schemas.microsoft.com/office/drawing/2014/main" id="{C449F6F2-7F8A-6FCB-AC49-1DE1CE224989}"/>
              </a:ext>
            </a:extLst>
          </p:cNvPr>
          <p:cNvSpPr>
            <a:spLocks noGrp="1"/>
          </p:cNvSpPr>
          <p:nvPr>
            <p:ph type="ftr" sz="quarter" idx="11"/>
          </p:nvPr>
        </p:nvSpPr>
        <p:spPr>
          <a:xfrm>
            <a:off x="4038600" y="6356350"/>
            <a:ext cx="4114800" cy="365125"/>
          </a:xfrm>
        </p:spPr>
        <p:txBody>
          <a:bodyPr>
            <a:normAutofit/>
          </a:bodyPr>
          <a:lstStyle/>
          <a:p>
            <a:pPr>
              <a:spcAft>
                <a:spcPts val="600"/>
              </a:spcAft>
              <a:defRPr/>
            </a:pPr>
            <a:r>
              <a:rPr lang="en-US">
                <a:solidFill>
                  <a:schemeClr val="tx1">
                    <a:lumMod val="50000"/>
                    <a:lumOff val="50000"/>
                  </a:schemeClr>
                </a:solidFill>
              </a:rPr>
              <a:t>© 2024 Parker Poe Adams &amp; Bernstein LLP  |  </a:t>
            </a:r>
            <a:r>
              <a:rPr lang="en-US" b="1">
                <a:solidFill>
                  <a:schemeClr val="tx1">
                    <a:lumMod val="50000"/>
                    <a:lumOff val="50000"/>
                  </a:schemeClr>
                </a:solidFill>
              </a:rPr>
              <a:t>parkerpoe.com</a:t>
            </a:r>
          </a:p>
        </p:txBody>
      </p:sp>
      <p:sp>
        <p:nvSpPr>
          <p:cNvPr id="4" name="Slide Number Placeholder 3">
            <a:extLst>
              <a:ext uri="{FF2B5EF4-FFF2-40B4-BE49-F238E27FC236}">
                <a16:creationId xmlns:a16="http://schemas.microsoft.com/office/drawing/2014/main" id="{DEB34FFC-AE13-42BE-3943-DF09C35A76B5}"/>
              </a:ext>
            </a:extLst>
          </p:cNvPr>
          <p:cNvSpPr>
            <a:spLocks noGrp="1"/>
          </p:cNvSpPr>
          <p:nvPr>
            <p:ph type="sldNum" sz="quarter" idx="12"/>
          </p:nvPr>
        </p:nvSpPr>
        <p:spPr>
          <a:xfrm>
            <a:off x="8801100" y="6356350"/>
            <a:ext cx="2743200" cy="365125"/>
          </a:xfrm>
        </p:spPr>
        <p:txBody>
          <a:bodyPr>
            <a:normAutofit/>
          </a:bodyPr>
          <a:lstStyle/>
          <a:p>
            <a:pPr>
              <a:spcAft>
                <a:spcPts val="600"/>
              </a:spcAft>
              <a:defRPr/>
            </a:pPr>
            <a:fld id="{AE565EF7-34D6-49B8-A3C2-6898C6A43156}" type="slidenum">
              <a:rPr lang="en-US">
                <a:solidFill>
                  <a:schemeClr val="tx1">
                    <a:lumMod val="50000"/>
                    <a:lumOff val="50000"/>
                  </a:schemeClr>
                </a:solidFill>
              </a:rPr>
              <a:pPr>
                <a:spcAft>
                  <a:spcPts val="600"/>
                </a:spcAft>
                <a:defRPr/>
              </a:pPr>
              <a:t>22</a:t>
            </a:fld>
            <a:endParaRPr lang="en-US">
              <a:solidFill>
                <a:schemeClr val="tx1">
                  <a:lumMod val="50000"/>
                  <a:lumOff val="50000"/>
                </a:schemeClr>
              </a:solidFill>
            </a:endParaRPr>
          </a:p>
        </p:txBody>
      </p:sp>
      <p:graphicFrame>
        <p:nvGraphicFramePr>
          <p:cNvPr id="6" name="Content Placeholder 5">
            <a:extLst>
              <a:ext uri="{FF2B5EF4-FFF2-40B4-BE49-F238E27FC236}">
                <a16:creationId xmlns:a16="http://schemas.microsoft.com/office/drawing/2014/main" id="{F1A24D0A-8364-B8B2-D782-8BEC80AB376F}"/>
              </a:ext>
            </a:extLst>
          </p:cNvPr>
          <p:cNvGraphicFramePr>
            <a:graphicFrameLocks noGrp="1"/>
          </p:cNvGraphicFramePr>
          <p:nvPr>
            <p:ph idx="1"/>
            <p:extLst>
              <p:ext uri="{D42A27DB-BD31-4B8C-83A1-F6EECF244321}">
                <p14:modId xmlns:p14="http://schemas.microsoft.com/office/powerpoint/2010/main" val="3649147545"/>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1569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0E325E-5C87-D587-3BA8-6C4B0ECEB932}"/>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ctr"/>
            <a:r>
              <a:rPr lang="en-US" sz="4200" dirty="0"/>
              <a:t>Title IX Coordinator: Captain of the Ship</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68D45A9-629D-8D0C-EA04-C52B1E1994B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900" b="1"/>
              <a:t>Overarching role: Coordinate the District’s efforts to comply with its responsibilities under Title IX.</a:t>
            </a:r>
          </a:p>
          <a:p>
            <a:r>
              <a:rPr lang="en-US" sz="1900"/>
              <a:t>Contact information must be prominently displayed (name, title, office, email, phone).</a:t>
            </a:r>
          </a:p>
          <a:p>
            <a:r>
              <a:rPr lang="en-US" sz="1900"/>
              <a:t>Any person may report sex discrimination in person, by mail, by telephone, by electronic mail, or by other means. Reports may be made at any time.</a:t>
            </a:r>
          </a:p>
        </p:txBody>
      </p:sp>
      <p:pic>
        <p:nvPicPr>
          <p:cNvPr id="12" name="Content Placeholder 11" descr="A person sitting at a desk using a computer&#10;&#10;AI-generated content may be incorrect.">
            <a:extLst>
              <a:ext uri="{FF2B5EF4-FFF2-40B4-BE49-F238E27FC236}">
                <a16:creationId xmlns:a16="http://schemas.microsoft.com/office/drawing/2014/main" id="{71D2FECF-E3B3-1DF3-7012-E334AF6873BD}"/>
              </a:ext>
            </a:extLst>
          </p:cNvPr>
          <p:cNvPicPr>
            <a:picLocks noGrp="1" noChangeAspect="1"/>
          </p:cNvPicPr>
          <p:nvPr>
            <p:ph sz="half" idx="2"/>
          </p:nvPr>
        </p:nvPicPr>
        <p:blipFill>
          <a:blip r:embed="rId2"/>
          <a:srcRect l="20582" r="229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lide Number Placeholder 6">
            <a:extLst>
              <a:ext uri="{FF2B5EF4-FFF2-40B4-BE49-F238E27FC236}">
                <a16:creationId xmlns:a16="http://schemas.microsoft.com/office/drawing/2014/main" id="{26F8B594-5313-A36D-2032-1DAC8BFACEDE}"/>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defTabSz="914400">
              <a:spcAft>
                <a:spcPts val="600"/>
              </a:spcAft>
              <a:defRPr/>
            </a:pPr>
            <a:fld id="{F1E0EA2E-A075-4026-B490-AECC2D6B579E}" type="slidenum">
              <a:rPr lang="en-US">
                <a:solidFill>
                  <a:srgbClr val="FFFFFF"/>
                </a:solidFill>
                <a:latin typeface="Calibri" panose="020F0502020204030204"/>
              </a:rPr>
              <a:pPr defTabSz="914400">
                <a:spcAft>
                  <a:spcPts val="600"/>
                </a:spcAft>
                <a:defRPr/>
              </a:pPr>
              <a:t>23</a:t>
            </a:fld>
            <a:endParaRPr lang="en-US">
              <a:solidFill>
                <a:srgbClr val="FFFFFF"/>
              </a:solidFill>
              <a:latin typeface="Calibri" panose="020F0502020204030204"/>
            </a:endParaRPr>
          </a:p>
        </p:txBody>
      </p:sp>
    </p:spTree>
    <p:extLst>
      <p:ext uri="{BB962C8B-B14F-4D97-AF65-F5344CB8AC3E}">
        <p14:creationId xmlns:p14="http://schemas.microsoft.com/office/powerpoint/2010/main" val="3789542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691E3F-110C-2BC7-82AA-B95DAE9ADAC6}"/>
              </a:ext>
            </a:extLst>
          </p:cNvPr>
          <p:cNvSpPr>
            <a:spLocks noGrp="1"/>
          </p:cNvSpPr>
          <p:nvPr>
            <p:ph type="title"/>
          </p:nvPr>
        </p:nvSpPr>
        <p:spPr>
          <a:xfrm>
            <a:off x="838200" y="365125"/>
            <a:ext cx="10515600" cy="1325563"/>
          </a:xfrm>
        </p:spPr>
        <p:txBody>
          <a:bodyPr>
            <a:normAutofit/>
          </a:bodyPr>
          <a:lstStyle/>
          <a:p>
            <a:pPr algn="ctr"/>
            <a:r>
              <a:rPr lang="en-US" sz="5400" b="1" dirty="0"/>
              <a:t>Clear Division of Labor</a:t>
            </a:r>
          </a:p>
        </p:txBody>
      </p:sp>
      <p:sp>
        <p:nvSpPr>
          <p:cNvPr id="1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AFA6B94-B6BC-36FA-E5DC-806F11A6C214}"/>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24</a:t>
            </a:fld>
            <a:endParaRPr lang="en-US"/>
          </a:p>
        </p:txBody>
      </p:sp>
      <p:graphicFrame>
        <p:nvGraphicFramePr>
          <p:cNvPr id="6" name="Content Placeholder 2">
            <a:extLst>
              <a:ext uri="{FF2B5EF4-FFF2-40B4-BE49-F238E27FC236}">
                <a16:creationId xmlns:a16="http://schemas.microsoft.com/office/drawing/2014/main" id="{86322D19-15E1-0BAC-F9E7-1E3DD8CA28C4}"/>
              </a:ext>
            </a:extLst>
          </p:cNvPr>
          <p:cNvGraphicFramePr>
            <a:graphicFrameLocks noGrp="1"/>
          </p:cNvGraphicFramePr>
          <p:nvPr>
            <p:ph idx="1"/>
            <p:extLst>
              <p:ext uri="{D42A27DB-BD31-4B8C-83A1-F6EECF244321}">
                <p14:modId xmlns:p14="http://schemas.microsoft.com/office/powerpoint/2010/main" val="3578520761"/>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6824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B0B596-9A67-4B5E-ACA7-AE8B67B919AA}"/>
              </a:ext>
            </a:extLst>
          </p:cNvPr>
          <p:cNvSpPr>
            <a:spLocks noGrp="1"/>
          </p:cNvSpPr>
          <p:nvPr>
            <p:ph type="title"/>
          </p:nvPr>
        </p:nvSpPr>
        <p:spPr>
          <a:xfrm>
            <a:off x="1171074" y="1396686"/>
            <a:ext cx="3240506" cy="4064628"/>
          </a:xfrm>
        </p:spPr>
        <p:txBody>
          <a:bodyPr>
            <a:normAutofit/>
          </a:bodyPr>
          <a:lstStyle/>
          <a:p>
            <a:pPr algn="ctr"/>
            <a:r>
              <a:rPr lang="en-US" b="1" dirty="0">
                <a:solidFill>
                  <a:srgbClr val="FFFFFF"/>
                </a:solidFill>
              </a:rPr>
              <a:t>Sexual Harassment </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29015B-4704-453A-B2F1-9C30228F4418}"/>
              </a:ext>
            </a:extLst>
          </p:cNvPr>
          <p:cNvSpPr>
            <a:spLocks noGrp="1"/>
          </p:cNvSpPr>
          <p:nvPr>
            <p:ph idx="1"/>
          </p:nvPr>
        </p:nvSpPr>
        <p:spPr>
          <a:xfrm>
            <a:off x="5370153" y="2146871"/>
            <a:ext cx="5536397" cy="3935281"/>
          </a:xfrm>
        </p:spPr>
        <p:txBody>
          <a:bodyPr>
            <a:normAutofit/>
          </a:bodyPr>
          <a:lstStyle/>
          <a:p>
            <a:pPr marL="0" indent="0" algn="ctr">
              <a:buNone/>
            </a:pPr>
            <a:r>
              <a:rPr lang="en-US" dirty="0"/>
              <a:t>If a school district has </a:t>
            </a:r>
            <a:r>
              <a:rPr lang="en-US" u="sng" dirty="0"/>
              <a:t>actual knowledge</a:t>
            </a:r>
            <a:r>
              <a:rPr lang="en-US" dirty="0"/>
              <a:t> of sexual harassment </a:t>
            </a:r>
            <a:r>
              <a:rPr lang="en-US" u="sng" dirty="0"/>
              <a:t>in an education program or activity</a:t>
            </a:r>
            <a:r>
              <a:rPr lang="en-US" dirty="0"/>
              <a:t> of the school district against a person in the United States, it must respond promptly in a manner that is not </a:t>
            </a:r>
            <a:r>
              <a:rPr lang="en-US" u="sng" dirty="0"/>
              <a:t>deliberately indifferent</a:t>
            </a:r>
            <a:r>
              <a:rPr lang="en-US" dirty="0"/>
              <a:t>.  </a:t>
            </a:r>
          </a:p>
          <a:p>
            <a:endParaRPr lang="en-US" dirty="0"/>
          </a:p>
        </p:txBody>
      </p:sp>
      <p:sp>
        <p:nvSpPr>
          <p:cNvPr id="4" name="Slide Number Placeholder 3">
            <a:extLst>
              <a:ext uri="{FF2B5EF4-FFF2-40B4-BE49-F238E27FC236}">
                <a16:creationId xmlns:a16="http://schemas.microsoft.com/office/drawing/2014/main" id="{823BF432-43EC-4925-9D1F-8F9EC5585FC3}"/>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25</a:t>
            </a:fld>
            <a:endParaRPr lang="en-US"/>
          </a:p>
        </p:txBody>
      </p:sp>
    </p:spTree>
    <p:extLst>
      <p:ext uri="{BB962C8B-B14F-4D97-AF65-F5344CB8AC3E}">
        <p14:creationId xmlns:p14="http://schemas.microsoft.com/office/powerpoint/2010/main" val="2553300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B60C4C-EF16-4424-A452-A3367F6FFEF9}"/>
              </a:ext>
            </a:extLst>
          </p:cNvPr>
          <p:cNvSpPr>
            <a:spLocks noGrp="1"/>
          </p:cNvSpPr>
          <p:nvPr>
            <p:ph type="title"/>
          </p:nvPr>
        </p:nvSpPr>
        <p:spPr>
          <a:xfrm>
            <a:off x="838200" y="365125"/>
            <a:ext cx="5558489" cy="1325563"/>
          </a:xfrm>
        </p:spPr>
        <p:txBody>
          <a:bodyPr>
            <a:normAutofit/>
          </a:bodyPr>
          <a:lstStyle/>
          <a:p>
            <a:r>
              <a:rPr lang="en-US" b="1"/>
              <a:t>“Actual Knowledge”</a:t>
            </a:r>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E929B0D-65A0-4CEC-AF05-664416B662F8}"/>
              </a:ext>
            </a:extLst>
          </p:cNvPr>
          <p:cNvSpPr>
            <a:spLocks noGrp="1"/>
          </p:cNvSpPr>
          <p:nvPr>
            <p:ph idx="1"/>
          </p:nvPr>
        </p:nvSpPr>
        <p:spPr>
          <a:xfrm>
            <a:off x="838200" y="1825625"/>
            <a:ext cx="5558489" cy="4895850"/>
          </a:xfrm>
        </p:spPr>
        <p:txBody>
          <a:bodyPr>
            <a:normAutofit/>
          </a:bodyPr>
          <a:lstStyle/>
          <a:p>
            <a:r>
              <a:rPr lang="en-US" sz="2200" dirty="0"/>
              <a:t>“Actual knowledge” means notice of sexual harassment or allegations of sexual harassment to a recipient’s Title IX Coordinator or any official of the recipient who has authority to institute corrective measures on behalf of the recipient </a:t>
            </a:r>
            <a:r>
              <a:rPr lang="en-US" sz="2200" b="1" i="1" dirty="0"/>
              <a:t>or to any employee of an elementary and secondary school.</a:t>
            </a:r>
          </a:p>
          <a:p>
            <a:pPr lvl="1"/>
            <a:r>
              <a:rPr lang="en-US" sz="2200" dirty="0"/>
              <a:t>Administrators</a:t>
            </a:r>
          </a:p>
          <a:p>
            <a:pPr lvl="1"/>
            <a:r>
              <a:rPr lang="en-US" sz="2200" dirty="0"/>
              <a:t>Teaching staff</a:t>
            </a:r>
          </a:p>
          <a:p>
            <a:pPr lvl="1"/>
            <a:r>
              <a:rPr lang="en-US" sz="2200" dirty="0"/>
              <a:t>Clerical staff</a:t>
            </a:r>
          </a:p>
          <a:p>
            <a:pPr lvl="1"/>
            <a:r>
              <a:rPr lang="en-US" sz="2200" dirty="0"/>
              <a:t>Custodial and food service staff</a:t>
            </a:r>
          </a:p>
          <a:p>
            <a:pPr lvl="1"/>
            <a:r>
              <a:rPr lang="en-US" sz="2200" dirty="0"/>
              <a:t>Transportation staff</a:t>
            </a:r>
          </a:p>
          <a:p>
            <a:pPr lvl="1"/>
            <a:r>
              <a:rPr lang="en-US" sz="2200" b="1" dirty="0">
                <a:solidFill>
                  <a:srgbClr val="FF0000"/>
                </a:solidFill>
              </a:rPr>
              <a:t>YOU!!</a:t>
            </a:r>
          </a:p>
          <a:p>
            <a:endParaRPr lang="en-US" sz="1500" dirty="0"/>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0A729336-DCE5-41D2-8602-AE6E5C3058B6}"/>
              </a:ext>
            </a:extLst>
          </p:cNvPr>
          <p:cNvSpPr>
            <a:spLocks noGrp="1"/>
          </p:cNvSpPr>
          <p:nvPr>
            <p:ph type="sldNum" sz="quarter" idx="12"/>
          </p:nvPr>
        </p:nvSpPr>
        <p:spPr>
          <a:xfrm>
            <a:off x="9780104" y="6356350"/>
            <a:ext cx="1573696" cy="365125"/>
          </a:xfrm>
        </p:spPr>
        <p:txBody>
          <a:bodyPr>
            <a:normAutofit/>
          </a:bodyPr>
          <a:lstStyle/>
          <a:p>
            <a:pPr>
              <a:spcAft>
                <a:spcPts val="600"/>
              </a:spcAft>
            </a:pPr>
            <a:fld id="{F1E0EA2E-A075-4026-B490-AECC2D6B579E}" type="slidenum">
              <a:rPr lang="en-US" smtClean="0"/>
              <a:pPr>
                <a:spcAft>
                  <a:spcPts val="600"/>
                </a:spcAft>
              </a:pPr>
              <a:t>26</a:t>
            </a:fld>
            <a:endParaRPr lang="en-US"/>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216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83179B-A5A7-4A6F-87BB-96F14F9E4312}"/>
              </a:ext>
            </a:extLst>
          </p:cNvPr>
          <p:cNvSpPr>
            <a:spLocks noGrp="1"/>
          </p:cNvSpPr>
          <p:nvPr>
            <p:ph type="title"/>
          </p:nvPr>
        </p:nvSpPr>
        <p:spPr>
          <a:xfrm>
            <a:off x="640080" y="325369"/>
            <a:ext cx="4368602" cy="1956841"/>
          </a:xfrm>
        </p:spPr>
        <p:txBody>
          <a:bodyPr anchor="b">
            <a:normAutofit/>
          </a:bodyPr>
          <a:lstStyle/>
          <a:p>
            <a:r>
              <a:rPr lang="en-US" sz="4200" b="1"/>
              <a:t>“Education Program or Activity of School District”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C0E62E-0564-4F11-8A92-201D348DE0B7}"/>
              </a:ext>
            </a:extLst>
          </p:cNvPr>
          <p:cNvSpPr>
            <a:spLocks noGrp="1"/>
          </p:cNvSpPr>
          <p:nvPr>
            <p:ph idx="1"/>
          </p:nvPr>
        </p:nvSpPr>
        <p:spPr>
          <a:xfrm>
            <a:off x="640080" y="2872899"/>
            <a:ext cx="4243589" cy="3320668"/>
          </a:xfrm>
        </p:spPr>
        <p:txBody>
          <a:bodyPr>
            <a:normAutofit/>
          </a:bodyPr>
          <a:lstStyle/>
          <a:p>
            <a:r>
              <a:rPr lang="en-US" sz="2000" dirty="0"/>
              <a:t>What is “an education program or activity of the school district”?</a:t>
            </a:r>
          </a:p>
          <a:p>
            <a:pPr lvl="1"/>
            <a:r>
              <a:rPr lang="en-US" sz="2000" dirty="0"/>
              <a:t>Any location, event, or circumstance over which the school district exhibits substantial control over both the alleged harasser and the context in which the harassment occurred. </a:t>
            </a:r>
          </a:p>
          <a:p>
            <a:r>
              <a:rPr lang="en-US" sz="2000" dirty="0"/>
              <a:t>Title IX does not impose a duty to report purely off-campus conduct.</a:t>
            </a:r>
          </a:p>
          <a:p>
            <a:endParaRPr lang="en-US" sz="2000" dirty="0"/>
          </a:p>
        </p:txBody>
      </p:sp>
      <p:pic>
        <p:nvPicPr>
          <p:cNvPr id="5" name="Picture 4">
            <a:extLst>
              <a:ext uri="{FF2B5EF4-FFF2-40B4-BE49-F238E27FC236}">
                <a16:creationId xmlns:a16="http://schemas.microsoft.com/office/drawing/2014/main" id="{4DEBE78A-7AEA-4676-854E-A69C487DE768}"/>
              </a:ext>
            </a:extLst>
          </p:cNvPr>
          <p:cNvPicPr>
            <a:picLocks noChangeAspect="1"/>
          </p:cNvPicPr>
          <p:nvPr/>
        </p:nvPicPr>
        <p:blipFill rotWithShape="1">
          <a:blip r:embed="rId2"/>
          <a:srcRect l="4112" r="394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FCEFFF0D-6883-455B-BCD7-B65D2663A091}"/>
              </a:ext>
            </a:extLst>
          </p:cNvPr>
          <p:cNvSpPr>
            <a:spLocks noGrp="1"/>
          </p:cNvSpPr>
          <p:nvPr>
            <p:ph type="sldNum" sz="quarter" idx="12"/>
          </p:nvPr>
        </p:nvSpPr>
        <p:spPr>
          <a:xfrm>
            <a:off x="10439400" y="6356350"/>
            <a:ext cx="914400" cy="365125"/>
          </a:xfrm>
        </p:spPr>
        <p:txBody>
          <a:bodyPr>
            <a:normAutofit/>
          </a:bodyPr>
          <a:lstStyle/>
          <a:p>
            <a:pPr>
              <a:spcAft>
                <a:spcPts val="600"/>
              </a:spcAft>
            </a:pPr>
            <a:fld id="{F1E0EA2E-A075-4026-B490-AECC2D6B579E}" type="slidenum">
              <a:rPr lang="en-US">
                <a:solidFill>
                  <a:srgbClr val="FFFFFF"/>
                </a:solidFill>
              </a:rPr>
              <a:pPr>
                <a:spcAft>
                  <a:spcPts val="600"/>
                </a:spcAft>
              </a:pPr>
              <a:t>27</a:t>
            </a:fld>
            <a:endParaRPr lang="en-US">
              <a:solidFill>
                <a:srgbClr val="FFFFFF"/>
              </a:solidFill>
            </a:endParaRPr>
          </a:p>
        </p:txBody>
      </p:sp>
    </p:spTree>
    <p:extLst>
      <p:ext uri="{BB962C8B-B14F-4D97-AF65-F5344CB8AC3E}">
        <p14:creationId xmlns:p14="http://schemas.microsoft.com/office/powerpoint/2010/main" val="738377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42EAF-8B12-4377-BBF2-A913BC2F28C1}"/>
              </a:ext>
            </a:extLst>
          </p:cNvPr>
          <p:cNvSpPr>
            <a:spLocks noGrp="1"/>
          </p:cNvSpPr>
          <p:nvPr>
            <p:ph type="title"/>
          </p:nvPr>
        </p:nvSpPr>
        <p:spPr>
          <a:xfrm>
            <a:off x="655320" y="365125"/>
            <a:ext cx="5120114" cy="1692794"/>
          </a:xfrm>
        </p:spPr>
        <p:txBody>
          <a:bodyPr>
            <a:normAutofit/>
          </a:bodyPr>
          <a:lstStyle/>
          <a:p>
            <a:r>
              <a:rPr lang="en-US" sz="3700" b="1" dirty="0"/>
              <a:t>“Education Program or Activity of School District”</a:t>
            </a:r>
            <a:endParaRPr lang="en-US" sz="3700" dirty="0"/>
          </a:p>
        </p:txBody>
      </p:sp>
      <p:sp>
        <p:nvSpPr>
          <p:cNvPr id="3" name="Content Placeholder 2">
            <a:extLst>
              <a:ext uri="{FF2B5EF4-FFF2-40B4-BE49-F238E27FC236}">
                <a16:creationId xmlns:a16="http://schemas.microsoft.com/office/drawing/2014/main" id="{18139D50-C75F-426A-89F9-4EB3A65D7A35}"/>
              </a:ext>
            </a:extLst>
          </p:cNvPr>
          <p:cNvSpPr>
            <a:spLocks noGrp="1"/>
          </p:cNvSpPr>
          <p:nvPr>
            <p:ph idx="1"/>
          </p:nvPr>
        </p:nvSpPr>
        <p:spPr>
          <a:xfrm>
            <a:off x="655321" y="2575034"/>
            <a:ext cx="5120113" cy="3462228"/>
          </a:xfrm>
        </p:spPr>
        <p:txBody>
          <a:bodyPr>
            <a:normAutofit/>
          </a:bodyPr>
          <a:lstStyle/>
          <a:p>
            <a:r>
              <a:rPr lang="en-US" sz="1800" dirty="0"/>
              <a:t>If conduct occurs in a building owned or controlled by a student organization that is officially recognized by the District, this qualifies as an “activity of the school district.” </a:t>
            </a:r>
          </a:p>
          <a:p>
            <a:r>
              <a:rPr lang="en-US" sz="1800" dirty="0"/>
              <a:t>If conduct occurs on an international field trip or at any location outside the United States, it is excluded from this definition. </a:t>
            </a:r>
          </a:p>
          <a:p>
            <a:r>
              <a:rPr lang="en-US" sz="1800" dirty="0"/>
              <a:t>What about sexual misconduct that occurred off-campus but has an out-campus effect?</a:t>
            </a:r>
          </a:p>
          <a:p>
            <a:pPr lvl="1"/>
            <a:r>
              <a:rPr lang="en-US" sz="1800" dirty="0"/>
              <a:t>This falls outside the DOE’s jurisdictional requirements and would be addressed through other District policies.</a:t>
            </a:r>
          </a:p>
          <a:p>
            <a:pPr marL="0" indent="0">
              <a:buNone/>
            </a:pPr>
            <a:endParaRPr lang="en-US" sz="1800" dirty="0"/>
          </a:p>
        </p:txBody>
      </p:sp>
      <p:sp>
        <p:nvSpPr>
          <p:cNvPr id="4" name="Slide Number Placeholder 3">
            <a:extLst>
              <a:ext uri="{FF2B5EF4-FFF2-40B4-BE49-F238E27FC236}">
                <a16:creationId xmlns:a16="http://schemas.microsoft.com/office/drawing/2014/main" id="{DC6E1AD2-DAAA-4121-8E93-8CAAA08DC476}"/>
              </a:ext>
            </a:extLst>
          </p:cNvPr>
          <p:cNvSpPr>
            <a:spLocks noGrp="1"/>
          </p:cNvSpPr>
          <p:nvPr>
            <p:ph type="sldNum" sz="quarter" idx="12"/>
          </p:nvPr>
        </p:nvSpPr>
        <p:spPr/>
        <p:txBody>
          <a:bodyPr/>
          <a:lstStyle/>
          <a:p>
            <a:fld id="{F1E0EA2E-A075-4026-B490-AECC2D6B579E}" type="slidenum">
              <a:rPr lang="en-US" smtClean="0"/>
              <a:t>28</a:t>
            </a:fld>
            <a:endParaRPr lang="en-US"/>
          </a:p>
        </p:txBody>
      </p:sp>
      <p:pic>
        <p:nvPicPr>
          <p:cNvPr id="5" name="Picture 4" descr="A large passenger jet flying through a cloudy blue sky&#10;&#10;Description automatically generated">
            <a:extLst>
              <a:ext uri="{FF2B5EF4-FFF2-40B4-BE49-F238E27FC236}">
                <a16:creationId xmlns:a16="http://schemas.microsoft.com/office/drawing/2014/main" id="{9F39D829-1B97-4292-8B46-4FE1BB44862E}"/>
              </a:ext>
            </a:extLst>
          </p:cNvPr>
          <p:cNvPicPr>
            <a:picLocks noChangeAspect="1"/>
          </p:cNvPicPr>
          <p:nvPr/>
        </p:nvPicPr>
        <p:blipFill rotWithShape="1">
          <a:blip r:embed="rId2"/>
          <a:srcRect l="9205" r="34642" b="2"/>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020370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FD17A-C345-46E0-9AAC-FB65B946AF4E}"/>
              </a:ext>
            </a:extLst>
          </p:cNvPr>
          <p:cNvSpPr>
            <a:spLocks noGrp="1"/>
          </p:cNvSpPr>
          <p:nvPr>
            <p:ph type="title"/>
          </p:nvPr>
        </p:nvSpPr>
        <p:spPr>
          <a:xfrm>
            <a:off x="841248" y="548640"/>
            <a:ext cx="3600860" cy="5431536"/>
          </a:xfrm>
        </p:spPr>
        <p:txBody>
          <a:bodyPr>
            <a:normAutofit/>
          </a:bodyPr>
          <a:lstStyle/>
          <a:p>
            <a:r>
              <a:rPr lang="en-US" sz="5000" b="1"/>
              <a:t>“Deliberate Indifference”</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74C881-C1EC-4A46-B68C-3B55C998962B}"/>
              </a:ext>
            </a:extLst>
          </p:cNvPr>
          <p:cNvSpPr>
            <a:spLocks noGrp="1"/>
          </p:cNvSpPr>
          <p:nvPr>
            <p:ph idx="1"/>
          </p:nvPr>
        </p:nvSpPr>
        <p:spPr>
          <a:xfrm>
            <a:off x="5126418" y="552091"/>
            <a:ext cx="6224335" cy="5431536"/>
          </a:xfrm>
        </p:spPr>
        <p:txBody>
          <a:bodyPr anchor="ctr">
            <a:normAutofit/>
          </a:bodyPr>
          <a:lstStyle/>
          <a:p>
            <a:r>
              <a:rPr lang="en-US" sz="2200"/>
              <a:t>A school district is “deliberately indifferent” if its response to sexual harassment is clearly unreasonable in light of the known circumstances.</a:t>
            </a:r>
          </a:p>
          <a:p>
            <a:endParaRPr lang="en-US" sz="2200"/>
          </a:p>
        </p:txBody>
      </p:sp>
      <p:sp>
        <p:nvSpPr>
          <p:cNvPr id="4" name="Slide Number Placeholder 3">
            <a:extLst>
              <a:ext uri="{FF2B5EF4-FFF2-40B4-BE49-F238E27FC236}">
                <a16:creationId xmlns:a16="http://schemas.microsoft.com/office/drawing/2014/main" id="{C6CAE14A-FF97-4BE2-A326-59B63282C79B}"/>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29</a:t>
            </a:fld>
            <a:endParaRPr lang="en-US"/>
          </a:p>
        </p:txBody>
      </p:sp>
    </p:spTree>
    <p:extLst>
      <p:ext uri="{BB962C8B-B14F-4D97-AF65-F5344CB8AC3E}">
        <p14:creationId xmlns:p14="http://schemas.microsoft.com/office/powerpoint/2010/main" val="400011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E4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6BB17-5FC2-4E66-7FCE-767FFD0DD50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u="sng" kern="1200">
                <a:solidFill>
                  <a:srgbClr val="FFFFFF"/>
                </a:solidFill>
                <a:latin typeface="+mj-lt"/>
                <a:ea typeface="+mj-ea"/>
                <a:cs typeface="+mj-cs"/>
              </a:rPr>
              <a:t>Title IX: A Primer</a:t>
            </a:r>
          </a:p>
        </p:txBody>
      </p:sp>
      <p:pic>
        <p:nvPicPr>
          <p:cNvPr id="5" name="Content Placeholder 4" descr="A group of people standing on a scale&#10;&#10;Description automatically generated">
            <a:extLst>
              <a:ext uri="{FF2B5EF4-FFF2-40B4-BE49-F238E27FC236}">
                <a16:creationId xmlns:a16="http://schemas.microsoft.com/office/drawing/2014/main" id="{03C992D3-C5F7-182E-9C20-37FA592A49AA}"/>
              </a:ext>
            </a:extLst>
          </p:cNvPr>
          <p:cNvPicPr>
            <a:picLocks noGrp="1" noChangeAspect="1"/>
          </p:cNvPicPr>
          <p:nvPr>
            <p:ph idx="1"/>
          </p:nvPr>
        </p:nvPicPr>
        <p:blipFill>
          <a:blip r:embed="rId2"/>
          <a:srcRect t="674" b="11777"/>
          <a:stretch/>
        </p:blipFill>
        <p:spPr>
          <a:xfrm>
            <a:off x="4038600" y="1405616"/>
            <a:ext cx="7188199" cy="4043378"/>
          </a:xfrm>
          <a:prstGeom prst="rect">
            <a:avLst/>
          </a:prstGeom>
        </p:spPr>
      </p:pic>
      <p:sp>
        <p:nvSpPr>
          <p:cNvPr id="4" name="Slide Number Placeholder 3">
            <a:extLst>
              <a:ext uri="{FF2B5EF4-FFF2-40B4-BE49-F238E27FC236}">
                <a16:creationId xmlns:a16="http://schemas.microsoft.com/office/drawing/2014/main" id="{8FCB83AF-5BF2-C271-1D46-9A510654484B}"/>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defTabSz="914400">
              <a:spcAft>
                <a:spcPts val="600"/>
              </a:spcAft>
            </a:pPr>
            <a:fld id="{F1E0EA2E-A075-4026-B490-AECC2D6B579E}" type="slidenum">
              <a:rPr lang="en-US">
                <a:solidFill>
                  <a:srgbClr val="898989"/>
                </a:solidFill>
              </a:rPr>
              <a:pPr defTabSz="914400">
                <a:spcAft>
                  <a:spcPts val="600"/>
                </a:spcAft>
              </a:pPr>
              <a:t>3</a:t>
            </a:fld>
            <a:endParaRPr lang="en-US">
              <a:solidFill>
                <a:srgbClr val="898989"/>
              </a:solidFill>
            </a:endParaRPr>
          </a:p>
        </p:txBody>
      </p:sp>
    </p:spTree>
    <p:extLst>
      <p:ext uri="{BB962C8B-B14F-4D97-AF65-F5344CB8AC3E}">
        <p14:creationId xmlns:p14="http://schemas.microsoft.com/office/powerpoint/2010/main" val="3175691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EE308-E14D-4364-8D40-1D8175664EF4}"/>
              </a:ext>
            </a:extLst>
          </p:cNvPr>
          <p:cNvSpPr>
            <a:spLocks noGrp="1"/>
          </p:cNvSpPr>
          <p:nvPr>
            <p:ph type="title"/>
          </p:nvPr>
        </p:nvSpPr>
        <p:spPr>
          <a:xfrm>
            <a:off x="686834" y="1153572"/>
            <a:ext cx="3200400" cy="4461163"/>
          </a:xfrm>
        </p:spPr>
        <p:txBody>
          <a:bodyPr>
            <a:normAutofit/>
          </a:bodyPr>
          <a:lstStyle/>
          <a:p>
            <a:r>
              <a:rPr lang="en-US" b="1" dirty="0">
                <a:solidFill>
                  <a:srgbClr val="FFFFFF"/>
                </a:solidFill>
              </a:rPr>
              <a:t>Three Categories of Sexual Harassment</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A00CE3-3D39-4E72-9140-B23465A27F9B}"/>
              </a:ext>
            </a:extLst>
          </p:cNvPr>
          <p:cNvSpPr>
            <a:spLocks noGrp="1"/>
          </p:cNvSpPr>
          <p:nvPr>
            <p:ph idx="1"/>
          </p:nvPr>
        </p:nvSpPr>
        <p:spPr>
          <a:xfrm>
            <a:off x="4447308" y="591344"/>
            <a:ext cx="6906491" cy="6266656"/>
          </a:xfrm>
        </p:spPr>
        <p:txBody>
          <a:bodyPr anchor="ctr">
            <a:normAutofit/>
          </a:bodyPr>
          <a:lstStyle/>
          <a:p>
            <a:r>
              <a:rPr lang="en-US" dirty="0"/>
              <a:t>There are three categories that meet OCR’s definition of sexual harassment and must be reported</a:t>
            </a:r>
          </a:p>
          <a:p>
            <a:pPr lvl="1"/>
            <a:r>
              <a:rPr lang="en-US" dirty="0"/>
              <a:t>Quid pro quo</a:t>
            </a:r>
          </a:p>
          <a:p>
            <a:pPr lvl="1"/>
            <a:r>
              <a:rPr lang="en-US" dirty="0"/>
              <a:t>Sexual assault, dating violence, domestic violence, stalking</a:t>
            </a:r>
          </a:p>
          <a:p>
            <a:pPr lvl="1"/>
            <a:r>
              <a:rPr lang="en-US" dirty="0"/>
              <a:t>“Unwelcome conduct determined by a reasonable person to be so severe, pervasive, and objectively offensive that it effectively denies a person equal access to the recipient’s education program or activity”</a:t>
            </a:r>
          </a:p>
          <a:p>
            <a:pPr lvl="1"/>
            <a:r>
              <a:rPr lang="en-US" dirty="0"/>
              <a:t>Remember, though, that </a:t>
            </a:r>
            <a:r>
              <a:rPr lang="en-US" b="1" dirty="0">
                <a:solidFill>
                  <a:srgbClr val="FF0000"/>
                </a:solidFill>
              </a:rPr>
              <a:t>ALL</a:t>
            </a:r>
            <a:r>
              <a:rPr lang="en-US" dirty="0"/>
              <a:t> incidents of sexual misconduct—even misconduct that doesn’t fall into the above categories—should be reported promptly to your supervisor and to the Title IX office for review.</a:t>
            </a:r>
            <a:endParaRPr lang="en-US" b="1" dirty="0"/>
          </a:p>
          <a:p>
            <a:pPr marL="0" indent="0">
              <a:buNone/>
            </a:pPr>
            <a:endParaRPr lang="en-US" dirty="0"/>
          </a:p>
        </p:txBody>
      </p:sp>
      <p:sp>
        <p:nvSpPr>
          <p:cNvPr id="4" name="Slide Number Placeholder 3">
            <a:extLst>
              <a:ext uri="{FF2B5EF4-FFF2-40B4-BE49-F238E27FC236}">
                <a16:creationId xmlns:a16="http://schemas.microsoft.com/office/drawing/2014/main" id="{9298F899-8E45-42ED-A676-E30D23183F00}"/>
              </a:ext>
            </a:extLst>
          </p:cNvPr>
          <p:cNvSpPr>
            <a:spLocks noGrp="1"/>
          </p:cNvSpPr>
          <p:nvPr>
            <p:ph type="sldNum" sz="quarter" idx="12"/>
          </p:nvPr>
        </p:nvSpPr>
        <p:spPr>
          <a:xfrm>
            <a:off x="9541564" y="6356350"/>
            <a:ext cx="1812235" cy="365125"/>
          </a:xfrm>
        </p:spPr>
        <p:txBody>
          <a:bodyPr>
            <a:normAutofit/>
          </a:bodyPr>
          <a:lstStyle/>
          <a:p>
            <a:pPr>
              <a:spcAft>
                <a:spcPts val="600"/>
              </a:spcAft>
            </a:pPr>
            <a:fld id="{F1E0EA2E-A075-4026-B490-AECC2D6B579E}" type="slidenum">
              <a:rPr lang="en-US" smtClean="0"/>
              <a:pPr>
                <a:spcAft>
                  <a:spcPts val="600"/>
                </a:spcAft>
              </a:pPr>
              <a:t>30</a:t>
            </a:fld>
            <a:endParaRPr lang="en-US"/>
          </a:p>
        </p:txBody>
      </p:sp>
    </p:spTree>
    <p:extLst>
      <p:ext uri="{BB962C8B-B14F-4D97-AF65-F5344CB8AC3E}">
        <p14:creationId xmlns:p14="http://schemas.microsoft.com/office/powerpoint/2010/main" val="2843836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284600C-EA06-4E0E-AC9B-BF188982A281}"/>
              </a:ext>
            </a:extLst>
          </p:cNvPr>
          <p:cNvSpPr>
            <a:spLocks noGrp="1"/>
          </p:cNvSpPr>
          <p:nvPr>
            <p:ph idx="1"/>
          </p:nvPr>
        </p:nvSpPr>
        <p:spPr>
          <a:xfrm>
            <a:off x="889142" y="1803688"/>
            <a:ext cx="5536397" cy="3935281"/>
          </a:xfrm>
        </p:spPr>
        <p:txBody>
          <a:bodyPr>
            <a:normAutofit/>
          </a:bodyPr>
          <a:lstStyle/>
          <a:p>
            <a:r>
              <a:rPr lang="en-US" dirty="0"/>
              <a:t>“Quid pro quo”</a:t>
            </a:r>
          </a:p>
          <a:p>
            <a:r>
              <a:rPr lang="en-US" dirty="0"/>
              <a:t>If an</a:t>
            </a:r>
            <a:r>
              <a:rPr lang="en-US" b="1" dirty="0"/>
              <a:t> employee </a:t>
            </a:r>
            <a:r>
              <a:rPr lang="en-US" dirty="0"/>
              <a:t>of the school district conditions the provision of an aid, benefit, or service of the school district on an individual’s participation in </a:t>
            </a:r>
            <a:r>
              <a:rPr lang="en-US" b="1" dirty="0"/>
              <a:t>unwelcome </a:t>
            </a:r>
            <a:r>
              <a:rPr lang="en-US" dirty="0"/>
              <a:t>sexual conduct, this is sexual harassment.</a:t>
            </a:r>
          </a:p>
          <a:p>
            <a:r>
              <a:rPr lang="en-US" dirty="0"/>
              <a:t>This conduct must be reported.</a:t>
            </a:r>
          </a:p>
        </p:txBody>
      </p:sp>
      <p:sp>
        <p:nvSpPr>
          <p:cNvPr id="1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A312D7-07A2-4DD8-B005-DE312E106CDE}"/>
              </a:ext>
            </a:extLst>
          </p:cNvPr>
          <p:cNvSpPr>
            <a:spLocks noGrp="1"/>
          </p:cNvSpPr>
          <p:nvPr>
            <p:ph type="title"/>
          </p:nvPr>
        </p:nvSpPr>
        <p:spPr>
          <a:xfrm>
            <a:off x="7474281" y="1396686"/>
            <a:ext cx="3240506" cy="4064628"/>
          </a:xfrm>
        </p:spPr>
        <p:txBody>
          <a:bodyPr>
            <a:normAutofit/>
          </a:bodyPr>
          <a:lstStyle/>
          <a:p>
            <a:pPr algn="ctr"/>
            <a:r>
              <a:rPr lang="en-US" b="1" dirty="0">
                <a:solidFill>
                  <a:srgbClr val="FFFFFF"/>
                </a:solidFill>
              </a:rPr>
              <a:t>Sexual Harassment: Category 1</a:t>
            </a:r>
          </a:p>
        </p:txBody>
      </p:sp>
      <p:sp>
        <p:nvSpPr>
          <p:cNvPr id="4" name="Slide Number Placeholder 3">
            <a:extLst>
              <a:ext uri="{FF2B5EF4-FFF2-40B4-BE49-F238E27FC236}">
                <a16:creationId xmlns:a16="http://schemas.microsoft.com/office/drawing/2014/main" id="{099E2C9C-32A8-465E-92D1-29FAF4B5079C}"/>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31</a:t>
            </a:fld>
            <a:endParaRPr lang="en-US"/>
          </a:p>
        </p:txBody>
      </p:sp>
    </p:spTree>
    <p:extLst>
      <p:ext uri="{BB962C8B-B14F-4D97-AF65-F5344CB8AC3E}">
        <p14:creationId xmlns:p14="http://schemas.microsoft.com/office/powerpoint/2010/main" val="4141541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AEE63EE-42DE-49B8-8CA7-12B6178196B9}"/>
              </a:ext>
            </a:extLst>
          </p:cNvPr>
          <p:cNvSpPr>
            <a:spLocks noGrp="1"/>
          </p:cNvSpPr>
          <p:nvPr>
            <p:ph idx="1"/>
          </p:nvPr>
        </p:nvSpPr>
        <p:spPr>
          <a:xfrm>
            <a:off x="868263" y="1813534"/>
            <a:ext cx="5536397" cy="3935281"/>
          </a:xfrm>
        </p:spPr>
        <p:txBody>
          <a:bodyPr>
            <a:normAutofit fontScale="92500" lnSpcReduction="20000"/>
          </a:bodyPr>
          <a:lstStyle/>
          <a:p>
            <a:r>
              <a:rPr lang="en-US" dirty="0"/>
              <a:t>“Sexual assault” as defined in 20 U.S.C. § 1092(f)(6)(A)(v)</a:t>
            </a:r>
          </a:p>
          <a:p>
            <a:r>
              <a:rPr lang="en-US" dirty="0"/>
              <a:t>“Dating violence” as defined in 34 U.S.C. § 12291(a)(10) </a:t>
            </a:r>
          </a:p>
          <a:p>
            <a:r>
              <a:rPr lang="en-US" dirty="0"/>
              <a:t>“Domestic violence” as defined in 34 U.S.C. § 12291(a)(8)</a:t>
            </a:r>
          </a:p>
          <a:p>
            <a:r>
              <a:rPr lang="en-US" dirty="0"/>
              <a:t>“Stalking” as defined in 34 U.S.C. § 12291(a)(30)</a:t>
            </a:r>
          </a:p>
          <a:p>
            <a:endParaRPr lang="en-US" dirty="0"/>
          </a:p>
          <a:p>
            <a:r>
              <a:rPr lang="en-US" dirty="0"/>
              <a:t>Conduct that falls within any of these definitions must be reported.</a:t>
            </a:r>
          </a:p>
          <a:p>
            <a:endParaRPr lang="en-US" sz="2000" dirty="0"/>
          </a:p>
        </p:txBody>
      </p:sp>
      <p:sp>
        <p:nvSpPr>
          <p:cNvPr id="1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615933-FB23-4562-8EA4-73A3DF304513}"/>
              </a:ext>
            </a:extLst>
          </p:cNvPr>
          <p:cNvSpPr>
            <a:spLocks noGrp="1"/>
          </p:cNvSpPr>
          <p:nvPr>
            <p:ph type="title"/>
          </p:nvPr>
        </p:nvSpPr>
        <p:spPr>
          <a:xfrm>
            <a:off x="7474281" y="1396686"/>
            <a:ext cx="3240506" cy="4064628"/>
          </a:xfrm>
        </p:spPr>
        <p:txBody>
          <a:bodyPr>
            <a:normAutofit/>
          </a:bodyPr>
          <a:lstStyle/>
          <a:p>
            <a:pPr algn="ctr"/>
            <a:r>
              <a:rPr lang="en-US" b="1" dirty="0">
                <a:solidFill>
                  <a:srgbClr val="FFFFFF"/>
                </a:solidFill>
              </a:rPr>
              <a:t>Sexual Harassment: Category 2 </a:t>
            </a:r>
          </a:p>
        </p:txBody>
      </p:sp>
      <p:sp>
        <p:nvSpPr>
          <p:cNvPr id="4" name="Slide Number Placeholder 3">
            <a:extLst>
              <a:ext uri="{FF2B5EF4-FFF2-40B4-BE49-F238E27FC236}">
                <a16:creationId xmlns:a16="http://schemas.microsoft.com/office/drawing/2014/main" id="{98653855-A1A3-4F19-B10B-80F24A3A6085}"/>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32</a:t>
            </a:fld>
            <a:endParaRPr lang="en-US"/>
          </a:p>
        </p:txBody>
      </p:sp>
    </p:spTree>
    <p:extLst>
      <p:ext uri="{BB962C8B-B14F-4D97-AF65-F5344CB8AC3E}">
        <p14:creationId xmlns:p14="http://schemas.microsoft.com/office/powerpoint/2010/main" val="2254305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D4EDF96-6601-4101-B097-935B2ED742B0}"/>
              </a:ext>
            </a:extLst>
          </p:cNvPr>
          <p:cNvSpPr>
            <a:spLocks noGrp="1"/>
          </p:cNvSpPr>
          <p:nvPr>
            <p:ph idx="1"/>
          </p:nvPr>
        </p:nvSpPr>
        <p:spPr>
          <a:xfrm>
            <a:off x="779666" y="1658038"/>
            <a:ext cx="5536397" cy="3935281"/>
          </a:xfrm>
        </p:spPr>
        <p:txBody>
          <a:bodyPr>
            <a:normAutofit/>
          </a:bodyPr>
          <a:lstStyle/>
          <a:p>
            <a:r>
              <a:rPr lang="en-US" dirty="0"/>
              <a:t>“Unwelcome conduct determined by a reasonable person to be so severe, pervasive, and objectively offensive that it effectively denies a person equal access to the recipient’s education program or activity.”</a:t>
            </a:r>
          </a:p>
          <a:p>
            <a:r>
              <a:rPr lang="en-US" dirty="0"/>
              <a:t>This conduct must be reported.</a:t>
            </a:r>
          </a:p>
          <a:p>
            <a:pPr marL="0" indent="0">
              <a:buNone/>
            </a:pPr>
            <a:endParaRPr lang="en-US" dirty="0"/>
          </a:p>
        </p:txBody>
      </p:sp>
      <p:sp>
        <p:nvSpPr>
          <p:cNvPr id="1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A0046E-8A23-429B-A427-F00D12376358}"/>
              </a:ext>
            </a:extLst>
          </p:cNvPr>
          <p:cNvSpPr>
            <a:spLocks noGrp="1"/>
          </p:cNvSpPr>
          <p:nvPr>
            <p:ph type="title"/>
          </p:nvPr>
        </p:nvSpPr>
        <p:spPr>
          <a:xfrm>
            <a:off x="7474281" y="1396686"/>
            <a:ext cx="3240506" cy="4064628"/>
          </a:xfrm>
        </p:spPr>
        <p:txBody>
          <a:bodyPr>
            <a:normAutofit/>
          </a:bodyPr>
          <a:lstStyle/>
          <a:p>
            <a:pPr algn="ctr"/>
            <a:r>
              <a:rPr lang="en-US" b="1" dirty="0">
                <a:solidFill>
                  <a:srgbClr val="FFFFFF"/>
                </a:solidFill>
              </a:rPr>
              <a:t>Sexual Harassment: Category 3 </a:t>
            </a:r>
          </a:p>
        </p:txBody>
      </p:sp>
      <p:sp>
        <p:nvSpPr>
          <p:cNvPr id="4" name="Slide Number Placeholder 3">
            <a:extLst>
              <a:ext uri="{FF2B5EF4-FFF2-40B4-BE49-F238E27FC236}">
                <a16:creationId xmlns:a16="http://schemas.microsoft.com/office/drawing/2014/main" id="{3F665CE5-E9D6-4EE5-A20B-CE047199550E}"/>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33</a:t>
            </a:fld>
            <a:endParaRPr lang="en-US"/>
          </a:p>
        </p:txBody>
      </p:sp>
    </p:spTree>
    <p:extLst>
      <p:ext uri="{BB962C8B-B14F-4D97-AF65-F5344CB8AC3E}">
        <p14:creationId xmlns:p14="http://schemas.microsoft.com/office/powerpoint/2010/main" val="728965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D43512-7CEB-A884-A023-A0C31D7C8E49}"/>
              </a:ext>
            </a:extLst>
          </p:cNvPr>
          <p:cNvSpPr>
            <a:spLocks noGrp="1"/>
          </p:cNvSpPr>
          <p:nvPr>
            <p:ph type="title"/>
          </p:nvPr>
        </p:nvSpPr>
        <p:spPr>
          <a:xfrm>
            <a:off x="483436" y="1198418"/>
            <a:ext cx="3200400" cy="4461163"/>
          </a:xfrm>
        </p:spPr>
        <p:txBody>
          <a:bodyPr>
            <a:normAutofit/>
          </a:bodyPr>
          <a:lstStyle/>
          <a:p>
            <a:pPr algn="ctr"/>
            <a:r>
              <a:rPr lang="en-US" b="1" dirty="0">
                <a:solidFill>
                  <a:srgbClr val="FFFFFF"/>
                </a:solidFill>
              </a:rPr>
              <a:t>2020 Title IX Process: </a:t>
            </a:r>
            <a:br>
              <a:rPr lang="en-US" b="1" dirty="0">
                <a:solidFill>
                  <a:srgbClr val="FFFFFF"/>
                </a:solidFill>
              </a:rPr>
            </a:br>
            <a:r>
              <a:rPr lang="en-US" b="1" dirty="0">
                <a:solidFill>
                  <a:srgbClr val="FFFFFF"/>
                </a:solidFill>
              </a:rPr>
              <a:t>Requires Formal Complaint</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FD9E6AF-F1AF-4B74-5701-AF86CEDAB1A9}"/>
              </a:ext>
            </a:extLst>
          </p:cNvPr>
          <p:cNvSpPr>
            <a:spLocks noGrp="1"/>
          </p:cNvSpPr>
          <p:nvPr>
            <p:ph idx="1"/>
          </p:nvPr>
        </p:nvSpPr>
        <p:spPr>
          <a:xfrm>
            <a:off x="4318639" y="273051"/>
            <a:ext cx="7186527" cy="6584949"/>
          </a:xfrm>
        </p:spPr>
        <p:txBody>
          <a:bodyPr anchor="ctr">
            <a:normAutofit/>
          </a:bodyPr>
          <a:lstStyle/>
          <a:p>
            <a:r>
              <a:rPr lang="en-US" sz="2000" b="1" u="sng" dirty="0"/>
              <a:t>Formal complaint </a:t>
            </a:r>
            <a:r>
              <a:rPr lang="en-US" sz="2000" dirty="0"/>
              <a:t>means a document filed by a complainant or signed by the Title IX Coordinator alleging sexual harassment against a respondent and requesting that the recipient investigate the allegation of sexual harassment. </a:t>
            </a:r>
          </a:p>
          <a:p>
            <a:r>
              <a:rPr lang="en-US" sz="2000" dirty="0"/>
              <a:t>At the time of filing a formal complaint, a complainant must be participating in or attempting to participate in the education program or activity of the recipient with which the formal complaint is filed. </a:t>
            </a:r>
          </a:p>
          <a:p>
            <a:r>
              <a:rPr lang="en-US" sz="2000" dirty="0"/>
              <a:t>A formal complaint may be filed with the Title IX Coordinator in person, by mail, or by electronic mail, by using the contact information required to be listed for the Title IX Coordinator, and by any additional method designated by the recipient.</a:t>
            </a:r>
          </a:p>
          <a:p>
            <a:r>
              <a:rPr lang="en-US" sz="2000" dirty="0"/>
              <a:t>Where the Title IX Coordinator signs a formal complaint, the Title IX Coordinator is not a complainant or otherwise a party.</a:t>
            </a:r>
          </a:p>
        </p:txBody>
      </p:sp>
      <p:sp>
        <p:nvSpPr>
          <p:cNvPr id="4" name="Slide Number Placeholder 3">
            <a:extLst>
              <a:ext uri="{FF2B5EF4-FFF2-40B4-BE49-F238E27FC236}">
                <a16:creationId xmlns:a16="http://schemas.microsoft.com/office/drawing/2014/main" id="{25A7D092-3E93-9E83-5355-115190BFFA72}"/>
              </a:ext>
            </a:extLst>
          </p:cNvPr>
          <p:cNvSpPr>
            <a:spLocks noGrp="1"/>
          </p:cNvSpPr>
          <p:nvPr>
            <p:ph type="sldNum" sz="quarter" idx="12"/>
          </p:nvPr>
        </p:nvSpPr>
        <p:spPr>
          <a:xfrm>
            <a:off x="9541564" y="6356350"/>
            <a:ext cx="1812235" cy="365125"/>
          </a:xfrm>
        </p:spPr>
        <p:txBody>
          <a:bodyPr>
            <a:normAutofit/>
          </a:bodyPr>
          <a:lstStyle/>
          <a:p>
            <a:pPr>
              <a:spcAft>
                <a:spcPts val="600"/>
              </a:spcAft>
            </a:pPr>
            <a:fld id="{F1E0EA2E-A075-4026-B490-AECC2D6B579E}" type="slidenum">
              <a:rPr lang="en-US" smtClean="0"/>
              <a:pPr>
                <a:spcAft>
                  <a:spcPts val="600"/>
                </a:spcAft>
              </a:pPr>
              <a:t>34</a:t>
            </a:fld>
            <a:endParaRPr lang="en-US"/>
          </a:p>
        </p:txBody>
      </p:sp>
    </p:spTree>
    <p:extLst>
      <p:ext uri="{BB962C8B-B14F-4D97-AF65-F5344CB8AC3E}">
        <p14:creationId xmlns:p14="http://schemas.microsoft.com/office/powerpoint/2010/main" val="185588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2318B34-91A5-4EE8-8B33-80635FC76E91}"/>
              </a:ext>
            </a:extLst>
          </p:cNvPr>
          <p:cNvSpPr>
            <a:spLocks noGrp="1"/>
          </p:cNvSpPr>
          <p:nvPr>
            <p:ph type="title"/>
          </p:nvPr>
        </p:nvSpPr>
        <p:spPr>
          <a:xfrm>
            <a:off x="838200" y="365125"/>
            <a:ext cx="10515600" cy="1325563"/>
          </a:xfrm>
        </p:spPr>
        <p:txBody>
          <a:bodyPr>
            <a:normAutofit/>
          </a:bodyPr>
          <a:lstStyle/>
          <a:p>
            <a:pPr algn="ctr"/>
            <a:r>
              <a:rPr lang="en-US" b="1" dirty="0"/>
              <a:t>What Happens After Report of </a:t>
            </a:r>
            <a:br>
              <a:rPr lang="en-US" b="1" dirty="0"/>
            </a:br>
            <a:r>
              <a:rPr lang="en-US" b="1" dirty="0"/>
              <a:t>Sexual Harassment</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CE64B30-2528-4127-928E-73F9620E9362}"/>
              </a:ext>
            </a:extLst>
          </p:cNvPr>
          <p:cNvSpPr>
            <a:spLocks noGrp="1"/>
          </p:cNvSpPr>
          <p:nvPr>
            <p:ph idx="1"/>
          </p:nvPr>
        </p:nvSpPr>
        <p:spPr>
          <a:xfrm>
            <a:off x="838200" y="1825625"/>
            <a:ext cx="10515600" cy="4351338"/>
          </a:xfrm>
        </p:spPr>
        <p:txBody>
          <a:bodyPr>
            <a:normAutofit/>
          </a:bodyPr>
          <a:lstStyle/>
          <a:p>
            <a:r>
              <a:rPr lang="en-US"/>
              <a:t>Upon a report or formal complaint of sexual harassment, a school district must treat complainants and respondents equitably by offering </a:t>
            </a:r>
            <a:r>
              <a:rPr lang="en-US" u="sng"/>
              <a:t>supportive measures</a:t>
            </a:r>
            <a:r>
              <a:rPr lang="en-US"/>
              <a:t> to both and following a </a:t>
            </a:r>
            <a:r>
              <a:rPr lang="en-US" u="sng"/>
              <a:t>grievance process</a:t>
            </a:r>
            <a:r>
              <a:rPr lang="en-US"/>
              <a:t> before disciplining/sanctioning respondents. </a:t>
            </a:r>
          </a:p>
          <a:p>
            <a:pPr lvl="1"/>
            <a:r>
              <a:rPr lang="en-US" dirty="0"/>
              <a:t>Complainant means an individual who is alleged to be the victim of conduct that could constitute sexual harassment.</a:t>
            </a:r>
          </a:p>
          <a:p>
            <a:pPr lvl="1"/>
            <a:r>
              <a:rPr lang="en-US" dirty="0"/>
              <a:t>Respondent means a person who has been reported to be a perpetrator of conduct that could constitute sexual harassment. </a:t>
            </a:r>
          </a:p>
          <a:p>
            <a:endParaRPr lang="en-US"/>
          </a:p>
        </p:txBody>
      </p:sp>
      <p:sp>
        <p:nvSpPr>
          <p:cNvPr id="4" name="Slide Number Placeholder 3">
            <a:extLst>
              <a:ext uri="{FF2B5EF4-FFF2-40B4-BE49-F238E27FC236}">
                <a16:creationId xmlns:a16="http://schemas.microsoft.com/office/drawing/2014/main" id="{3CD7AA03-D885-4DD5-99A9-B29F7733E986}"/>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35</a:t>
            </a:fld>
            <a:endParaRPr lang="en-US"/>
          </a:p>
        </p:txBody>
      </p:sp>
    </p:spTree>
    <p:extLst>
      <p:ext uri="{BB962C8B-B14F-4D97-AF65-F5344CB8AC3E}">
        <p14:creationId xmlns:p14="http://schemas.microsoft.com/office/powerpoint/2010/main" val="1626967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984D38-2B57-4617-A096-6E1751EA28BE}"/>
              </a:ext>
            </a:extLst>
          </p:cNvPr>
          <p:cNvSpPr>
            <a:spLocks noGrp="1"/>
          </p:cNvSpPr>
          <p:nvPr>
            <p:ph type="title"/>
          </p:nvPr>
        </p:nvSpPr>
        <p:spPr>
          <a:xfrm>
            <a:off x="838200" y="365125"/>
            <a:ext cx="5558489" cy="1325563"/>
          </a:xfrm>
        </p:spPr>
        <p:txBody>
          <a:bodyPr>
            <a:normAutofit/>
          </a:bodyPr>
          <a:lstStyle/>
          <a:p>
            <a:r>
              <a:rPr lang="en-US" b="1"/>
              <a:t>“Supportive Measures”</a:t>
            </a:r>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E0760DB-3C73-4DFD-BBEF-D0C543441003}"/>
              </a:ext>
            </a:extLst>
          </p:cNvPr>
          <p:cNvSpPr>
            <a:spLocks noGrp="1"/>
          </p:cNvSpPr>
          <p:nvPr>
            <p:ph idx="1"/>
          </p:nvPr>
        </p:nvSpPr>
        <p:spPr>
          <a:xfrm>
            <a:off x="838200" y="1825625"/>
            <a:ext cx="5558489" cy="4351338"/>
          </a:xfrm>
        </p:spPr>
        <p:txBody>
          <a:bodyPr>
            <a:normAutofit/>
          </a:bodyPr>
          <a:lstStyle/>
          <a:p>
            <a:r>
              <a:rPr lang="en-US" sz="2000"/>
              <a:t>Non-disciplinary, non-punitive individualized services offered as appropriate, as reasonably available, and without fee or charge to the complainant or the respondent before or after the filing of a formal complaint or where no formal complaint has been filed.</a:t>
            </a:r>
          </a:p>
          <a:p>
            <a:r>
              <a:rPr lang="en-US" sz="2000"/>
              <a:t>Designed to restore or preserve equal access to the school district’s education program or activity, without unreasonably burdening the other party, including measures designed to protect the safety of all parties or the school district’s educational environment, or deter sexual harassment.</a:t>
            </a:r>
          </a:p>
          <a:p>
            <a:r>
              <a:rPr lang="en-US" sz="2000"/>
              <a:t>Cannot be punitive. </a:t>
            </a:r>
          </a:p>
          <a:p>
            <a:endParaRPr lang="en-US" sz="2000"/>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7E193317-DF0F-4ED7-BC3B-C244E52D3D94}"/>
              </a:ext>
            </a:extLst>
          </p:cNvPr>
          <p:cNvSpPr>
            <a:spLocks noGrp="1"/>
          </p:cNvSpPr>
          <p:nvPr>
            <p:ph type="sldNum" sz="quarter" idx="12"/>
          </p:nvPr>
        </p:nvSpPr>
        <p:spPr>
          <a:xfrm>
            <a:off x="9780104" y="6356350"/>
            <a:ext cx="1573696" cy="365125"/>
          </a:xfrm>
        </p:spPr>
        <p:txBody>
          <a:bodyPr>
            <a:normAutofit/>
          </a:bodyPr>
          <a:lstStyle/>
          <a:p>
            <a:pPr>
              <a:spcAft>
                <a:spcPts val="600"/>
              </a:spcAft>
            </a:pPr>
            <a:fld id="{F1E0EA2E-A075-4026-B490-AECC2D6B579E}" type="slidenum">
              <a:rPr lang="en-US" smtClean="0"/>
              <a:pPr>
                <a:spcAft>
                  <a:spcPts val="600"/>
                </a:spcAft>
              </a:pPr>
              <a:t>36</a:t>
            </a:fld>
            <a:endParaRPr lang="en-US"/>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4196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3A0D451-9DF4-4D34-8404-FC47A6211753}"/>
              </a:ext>
            </a:extLst>
          </p:cNvPr>
          <p:cNvSpPr>
            <a:spLocks noGrp="1"/>
          </p:cNvSpPr>
          <p:nvPr>
            <p:ph type="title"/>
          </p:nvPr>
        </p:nvSpPr>
        <p:spPr>
          <a:xfrm>
            <a:off x="838201" y="365125"/>
            <a:ext cx="5393360" cy="1325563"/>
          </a:xfrm>
        </p:spPr>
        <p:txBody>
          <a:bodyPr>
            <a:normAutofit/>
          </a:bodyPr>
          <a:lstStyle/>
          <a:p>
            <a:pPr algn="ctr"/>
            <a:r>
              <a:rPr lang="en-US" b="1" dirty="0"/>
              <a:t>Examples of </a:t>
            </a:r>
            <a:br>
              <a:rPr lang="en-US" b="1" dirty="0"/>
            </a:br>
            <a:r>
              <a:rPr lang="en-US" b="1" dirty="0"/>
              <a:t>Supportive Measures </a:t>
            </a:r>
          </a:p>
        </p:txBody>
      </p:sp>
      <p:sp>
        <p:nvSpPr>
          <p:cNvPr id="14" name="Freeform: Shape 13">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C5C74D7-F379-4140-AABB-35C7CF9F503D}"/>
              </a:ext>
            </a:extLst>
          </p:cNvPr>
          <p:cNvSpPr>
            <a:spLocks noGrp="1"/>
          </p:cNvSpPr>
          <p:nvPr>
            <p:ph idx="1"/>
          </p:nvPr>
        </p:nvSpPr>
        <p:spPr>
          <a:xfrm>
            <a:off x="838200" y="1825625"/>
            <a:ext cx="5393361" cy="4351338"/>
          </a:xfrm>
        </p:spPr>
        <p:txBody>
          <a:bodyPr>
            <a:normAutofit/>
          </a:bodyPr>
          <a:lstStyle/>
          <a:p>
            <a:r>
              <a:rPr lang="en-US" sz="1800" dirty="0"/>
              <a:t>Counseling</a:t>
            </a:r>
          </a:p>
          <a:p>
            <a:r>
              <a:rPr lang="en-US" sz="1800" dirty="0"/>
              <a:t>Extensions of deadlines or other course-related adjustments</a:t>
            </a:r>
          </a:p>
          <a:p>
            <a:r>
              <a:rPr lang="en-US" sz="1800" dirty="0"/>
              <a:t>Modifications of work or class schedules</a:t>
            </a:r>
          </a:p>
          <a:p>
            <a:r>
              <a:rPr lang="en-US" sz="1800" dirty="0"/>
              <a:t>Campus escort services</a:t>
            </a:r>
          </a:p>
          <a:p>
            <a:r>
              <a:rPr lang="en-US" sz="1800" dirty="0"/>
              <a:t>Mutual restrictions on contact between the parties</a:t>
            </a:r>
          </a:p>
          <a:p>
            <a:r>
              <a:rPr lang="en-US" sz="1800" dirty="0"/>
              <a:t>Changes in work or housing locations</a:t>
            </a:r>
          </a:p>
          <a:p>
            <a:r>
              <a:rPr lang="en-US" sz="1800" dirty="0"/>
              <a:t>Leaves of absence</a:t>
            </a:r>
          </a:p>
          <a:p>
            <a:r>
              <a:rPr lang="en-US" sz="1800" dirty="0"/>
              <a:t>Increased security and monitoring of certain areas of the campus</a:t>
            </a:r>
          </a:p>
          <a:p>
            <a:r>
              <a:rPr lang="en-US" sz="1800" dirty="0"/>
              <a:t>Special supports for special education students</a:t>
            </a:r>
          </a:p>
          <a:p>
            <a:r>
              <a:rPr lang="en-US" sz="1800" dirty="0"/>
              <a:t>Other similar measures</a:t>
            </a:r>
          </a:p>
          <a:p>
            <a:pPr marL="0" indent="0">
              <a:buNone/>
            </a:pPr>
            <a:endParaRPr lang="en-US" sz="1800" dirty="0"/>
          </a:p>
          <a:p>
            <a:endParaRPr lang="en-US" sz="1800" dirty="0"/>
          </a:p>
        </p:txBody>
      </p:sp>
      <p:sp>
        <p:nvSpPr>
          <p:cNvPr id="16" name="Oval 15">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5D2ED3E6-E759-41FA-B1C1-D4AE97151AA1}"/>
              </a:ext>
            </a:extLst>
          </p:cNvPr>
          <p:cNvPicPr>
            <a:picLocks noChangeAspect="1"/>
          </p:cNvPicPr>
          <p:nvPr/>
        </p:nvPicPr>
        <p:blipFill rotWithShape="1">
          <a:blip r:embed="rId2"/>
          <a:srcRect r="5" b="5"/>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0" name="Freeform: Shape 19">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A49B3F29-19EA-4EAD-AC1A-7D587A77C523}"/>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37</a:t>
            </a:fld>
            <a:endParaRPr lang="en-US"/>
          </a:p>
        </p:txBody>
      </p:sp>
      <p:sp>
        <p:nvSpPr>
          <p:cNvPr id="26" name="Freeform: Shape 25">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312830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DCE562-0FB7-4396-A9F0-32C617FC077D}"/>
              </a:ext>
            </a:extLst>
          </p:cNvPr>
          <p:cNvSpPr>
            <a:spLocks noGrp="1"/>
          </p:cNvSpPr>
          <p:nvPr>
            <p:ph type="title"/>
          </p:nvPr>
        </p:nvSpPr>
        <p:spPr>
          <a:xfrm>
            <a:off x="841248" y="548640"/>
            <a:ext cx="3600860" cy="5431536"/>
          </a:xfrm>
        </p:spPr>
        <p:txBody>
          <a:bodyPr>
            <a:normAutofit/>
          </a:bodyPr>
          <a:lstStyle/>
          <a:p>
            <a:pPr algn="ctr"/>
            <a:r>
              <a:rPr lang="en-US" sz="5400" b="1" dirty="0"/>
              <a:t>Supportive Measures</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F302D3-964E-454C-8051-9C2F09F8D8FB}"/>
              </a:ext>
            </a:extLst>
          </p:cNvPr>
          <p:cNvSpPr>
            <a:spLocks noGrp="1"/>
          </p:cNvSpPr>
          <p:nvPr>
            <p:ph idx="1"/>
          </p:nvPr>
        </p:nvSpPr>
        <p:spPr>
          <a:xfrm>
            <a:off x="5126418" y="552091"/>
            <a:ext cx="6224335" cy="5431536"/>
          </a:xfrm>
        </p:spPr>
        <p:txBody>
          <a:bodyPr anchor="ctr">
            <a:normAutofit/>
          </a:bodyPr>
          <a:lstStyle/>
          <a:p>
            <a:r>
              <a:rPr lang="en-US" sz="2200" b="1" u="sng" dirty="0"/>
              <a:t>Title IX Coordinator </a:t>
            </a:r>
            <a:r>
              <a:rPr lang="en-US" sz="2200" dirty="0"/>
              <a:t>must promptly contact complainant to:</a:t>
            </a:r>
          </a:p>
          <a:p>
            <a:pPr lvl="1"/>
            <a:r>
              <a:rPr lang="en-US" sz="2200" dirty="0"/>
              <a:t>Discuss the availability of supportive measures;</a:t>
            </a:r>
          </a:p>
          <a:p>
            <a:pPr lvl="1"/>
            <a:r>
              <a:rPr lang="en-US" sz="2200" dirty="0"/>
              <a:t>Consider the complainant’s wishes with respect to supportive measures;</a:t>
            </a:r>
          </a:p>
          <a:p>
            <a:pPr lvl="1"/>
            <a:r>
              <a:rPr lang="en-US" sz="2200" dirty="0"/>
              <a:t>Inform the complainant of the availability of supportive measures with or without the filing of a formal complaint;</a:t>
            </a:r>
          </a:p>
          <a:p>
            <a:pPr lvl="1"/>
            <a:r>
              <a:rPr lang="en-US" sz="2200" dirty="0"/>
              <a:t>Explain to the complainant the process for filing a formal complaint.</a:t>
            </a:r>
          </a:p>
          <a:p>
            <a:r>
              <a:rPr lang="en-US" sz="2200" b="1" u="sng" dirty="0"/>
              <a:t>Title IX Coordinator </a:t>
            </a:r>
            <a:r>
              <a:rPr lang="en-US" sz="2200" dirty="0"/>
              <a:t>is responsible for coordinating the effective implementation of supportive measures.</a:t>
            </a:r>
          </a:p>
          <a:p>
            <a:endParaRPr lang="en-US" sz="2200" dirty="0"/>
          </a:p>
        </p:txBody>
      </p:sp>
      <p:sp>
        <p:nvSpPr>
          <p:cNvPr id="4" name="Slide Number Placeholder 3">
            <a:extLst>
              <a:ext uri="{FF2B5EF4-FFF2-40B4-BE49-F238E27FC236}">
                <a16:creationId xmlns:a16="http://schemas.microsoft.com/office/drawing/2014/main" id="{CB6C4F62-42C3-4B93-A5CF-0D93DA2BC85A}"/>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38</a:t>
            </a:fld>
            <a:endParaRPr lang="en-US"/>
          </a:p>
        </p:txBody>
      </p:sp>
    </p:spTree>
    <p:extLst>
      <p:ext uri="{BB962C8B-B14F-4D97-AF65-F5344CB8AC3E}">
        <p14:creationId xmlns:p14="http://schemas.microsoft.com/office/powerpoint/2010/main" val="296957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8E44ED-A569-4E5D-913E-1F1C0AE1DCEC}"/>
              </a:ext>
            </a:extLst>
          </p:cNvPr>
          <p:cNvSpPr>
            <a:spLocks noGrp="1"/>
          </p:cNvSpPr>
          <p:nvPr>
            <p:ph type="title"/>
          </p:nvPr>
        </p:nvSpPr>
        <p:spPr>
          <a:xfrm>
            <a:off x="686834" y="591344"/>
            <a:ext cx="3200400" cy="5585619"/>
          </a:xfrm>
        </p:spPr>
        <p:txBody>
          <a:bodyPr>
            <a:normAutofit/>
          </a:bodyPr>
          <a:lstStyle/>
          <a:p>
            <a:pPr algn="ctr"/>
            <a:r>
              <a:rPr lang="en-US" b="1" dirty="0">
                <a:solidFill>
                  <a:srgbClr val="FFFFFF"/>
                </a:solidFill>
              </a:rPr>
              <a:t>Grievance Process </a:t>
            </a:r>
          </a:p>
        </p:txBody>
      </p:sp>
      <p:sp>
        <p:nvSpPr>
          <p:cNvPr id="4" name="Slide Number Placeholder 3">
            <a:extLst>
              <a:ext uri="{FF2B5EF4-FFF2-40B4-BE49-F238E27FC236}">
                <a16:creationId xmlns:a16="http://schemas.microsoft.com/office/drawing/2014/main" id="{E86F3C87-02E6-4A69-9303-CBC5246C4713}"/>
              </a:ext>
            </a:extLst>
          </p:cNvPr>
          <p:cNvSpPr>
            <a:spLocks noGrp="1"/>
          </p:cNvSpPr>
          <p:nvPr>
            <p:ph type="sldNum" sz="quarter" idx="12"/>
          </p:nvPr>
        </p:nvSpPr>
        <p:spPr>
          <a:xfrm>
            <a:off x="9819860" y="6356350"/>
            <a:ext cx="1533939" cy="365125"/>
          </a:xfrm>
        </p:spPr>
        <p:txBody>
          <a:bodyPr>
            <a:normAutofit/>
          </a:bodyPr>
          <a:lstStyle/>
          <a:p>
            <a:pPr>
              <a:spcAft>
                <a:spcPts val="600"/>
              </a:spcAft>
            </a:pPr>
            <a:fld id="{F1E0EA2E-A075-4026-B490-AECC2D6B579E}" type="slidenum">
              <a:rPr lang="en-US" smtClean="0"/>
              <a:pPr>
                <a:spcAft>
                  <a:spcPts val="600"/>
                </a:spcAft>
              </a:pPr>
              <a:t>39</a:t>
            </a:fld>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B12C662-2DCA-4014-AEB4-1ECA8369ED9C}"/>
              </a:ext>
            </a:extLst>
          </p:cNvPr>
          <p:cNvSpPr>
            <a:spLocks noGrp="1"/>
          </p:cNvSpPr>
          <p:nvPr>
            <p:ph idx="1"/>
          </p:nvPr>
        </p:nvSpPr>
        <p:spPr>
          <a:xfrm>
            <a:off x="4447308" y="591344"/>
            <a:ext cx="6906491" cy="5585619"/>
          </a:xfrm>
        </p:spPr>
        <p:txBody>
          <a:bodyPr anchor="ctr">
            <a:normAutofit/>
          </a:bodyPr>
          <a:lstStyle/>
          <a:p>
            <a:r>
              <a:rPr lang="en-US"/>
              <a:t>A school district’s response must treat complainants and respondents equitably by following a grievance process </a:t>
            </a:r>
            <a:r>
              <a:rPr lang="en-US" u="sng"/>
              <a:t>before</a:t>
            </a:r>
            <a:r>
              <a:rPr lang="en-US"/>
              <a:t> the imposition of any disciplinary sanctions or other actions that are not supportive measures against a respondent.</a:t>
            </a:r>
          </a:p>
        </p:txBody>
      </p:sp>
    </p:spTree>
    <p:extLst>
      <p:ext uri="{BB962C8B-B14F-4D97-AF65-F5344CB8AC3E}">
        <p14:creationId xmlns:p14="http://schemas.microsoft.com/office/powerpoint/2010/main" val="1415419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04031-9ACD-46AA-80CD-64DC941E6D3F}"/>
              </a:ext>
            </a:extLst>
          </p:cNvPr>
          <p:cNvSpPr>
            <a:spLocks noGrp="1"/>
          </p:cNvSpPr>
          <p:nvPr>
            <p:ph type="title"/>
          </p:nvPr>
        </p:nvSpPr>
        <p:spPr>
          <a:xfrm>
            <a:off x="838200" y="365125"/>
            <a:ext cx="10515600" cy="1325563"/>
          </a:xfrm>
        </p:spPr>
        <p:txBody>
          <a:bodyPr>
            <a:normAutofit/>
          </a:bodyPr>
          <a:lstStyle/>
          <a:p>
            <a:pPr algn="ctr"/>
            <a:r>
              <a:rPr lang="en-US" sz="5400" b="1" dirty="0"/>
              <a:t>What is Title IX? </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128D65-0E37-495E-B657-7D5AA89D1E3E}"/>
              </a:ext>
            </a:extLst>
          </p:cNvPr>
          <p:cNvSpPr>
            <a:spLocks noGrp="1"/>
          </p:cNvSpPr>
          <p:nvPr>
            <p:ph idx="1"/>
          </p:nvPr>
        </p:nvSpPr>
        <p:spPr>
          <a:xfrm>
            <a:off x="838200" y="1929384"/>
            <a:ext cx="10515600" cy="4251960"/>
          </a:xfrm>
        </p:spPr>
        <p:txBody>
          <a:bodyPr>
            <a:normAutofit/>
          </a:bodyPr>
          <a:lstStyle/>
          <a:p>
            <a:r>
              <a:rPr lang="en-US" sz="2200" dirty="0"/>
              <a:t>Title IX of the Education Amendments of 1972</a:t>
            </a:r>
          </a:p>
          <a:p>
            <a:r>
              <a:rPr lang="en-US" sz="2200" dirty="0"/>
              <a:t>Protects people from discrimination based on sex in education programs or activities that receive federal financial assistance. </a:t>
            </a:r>
          </a:p>
          <a:p>
            <a:r>
              <a:rPr lang="en-US" sz="2200" dirty="0"/>
              <a:t>Enforced by the Office of Civil Rights (“OCR”).</a:t>
            </a:r>
          </a:p>
          <a:p>
            <a:r>
              <a:rPr lang="en-US" sz="2200" dirty="0"/>
              <a:t>Protects all persons from discrimination, including parents and guardians, students, and employees.</a:t>
            </a:r>
          </a:p>
          <a:p>
            <a:r>
              <a:rPr lang="en-US" sz="2200" dirty="0"/>
              <a:t>What does Title IX say?</a:t>
            </a:r>
          </a:p>
          <a:p>
            <a:pPr lvl="1"/>
            <a:r>
              <a:rPr lang="en-US" sz="2200" dirty="0"/>
              <a:t>No person in the United States shall, on the basis of sex, be excluded from participation in, be denied the benefits of, or be subjected to discrimination under any education program or activity receiving Federal financial assistance.</a:t>
            </a:r>
          </a:p>
        </p:txBody>
      </p:sp>
      <p:sp>
        <p:nvSpPr>
          <p:cNvPr id="4" name="Slide Number Placeholder 3">
            <a:extLst>
              <a:ext uri="{FF2B5EF4-FFF2-40B4-BE49-F238E27FC236}">
                <a16:creationId xmlns:a16="http://schemas.microsoft.com/office/drawing/2014/main" id="{7D271542-3B70-447B-8A17-C08AFFE048E6}"/>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4</a:t>
            </a:fld>
            <a:endParaRPr lang="en-US"/>
          </a:p>
        </p:txBody>
      </p:sp>
    </p:spTree>
    <p:extLst>
      <p:ext uri="{BB962C8B-B14F-4D97-AF65-F5344CB8AC3E}">
        <p14:creationId xmlns:p14="http://schemas.microsoft.com/office/powerpoint/2010/main" val="2175196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BDAA8B-6394-4972-BF9E-02DEDF6BCF12}"/>
              </a:ext>
            </a:extLst>
          </p:cNvPr>
          <p:cNvSpPr>
            <a:spLocks noGrp="1"/>
          </p:cNvSpPr>
          <p:nvPr>
            <p:ph type="title"/>
          </p:nvPr>
        </p:nvSpPr>
        <p:spPr>
          <a:xfrm>
            <a:off x="686834" y="591344"/>
            <a:ext cx="3200400" cy="5585619"/>
          </a:xfrm>
        </p:spPr>
        <p:txBody>
          <a:bodyPr>
            <a:normAutofit/>
          </a:bodyPr>
          <a:lstStyle/>
          <a:p>
            <a:r>
              <a:rPr lang="en-US" b="1" dirty="0">
                <a:solidFill>
                  <a:srgbClr val="FFFFFF"/>
                </a:solidFill>
              </a:rPr>
              <a:t>Grievance Process Continued </a:t>
            </a:r>
          </a:p>
        </p:txBody>
      </p:sp>
      <p:sp>
        <p:nvSpPr>
          <p:cNvPr id="4" name="Slide Number Placeholder 3">
            <a:extLst>
              <a:ext uri="{FF2B5EF4-FFF2-40B4-BE49-F238E27FC236}">
                <a16:creationId xmlns:a16="http://schemas.microsoft.com/office/drawing/2014/main" id="{9224C952-7FB6-43F7-8FBF-EDAD140F7DAB}"/>
              </a:ext>
            </a:extLst>
          </p:cNvPr>
          <p:cNvSpPr>
            <a:spLocks noGrp="1"/>
          </p:cNvSpPr>
          <p:nvPr>
            <p:ph type="sldNum" sz="quarter" idx="12"/>
          </p:nvPr>
        </p:nvSpPr>
        <p:spPr>
          <a:xfrm>
            <a:off x="9819860" y="6356350"/>
            <a:ext cx="1533939" cy="365125"/>
          </a:xfrm>
        </p:spPr>
        <p:txBody>
          <a:bodyPr>
            <a:normAutofit/>
          </a:bodyPr>
          <a:lstStyle/>
          <a:p>
            <a:pPr>
              <a:spcAft>
                <a:spcPts val="600"/>
              </a:spcAft>
            </a:pPr>
            <a:fld id="{F1E0EA2E-A075-4026-B490-AECC2D6B579E}" type="slidenum">
              <a:rPr lang="en-US" smtClean="0"/>
              <a:pPr>
                <a:spcAft>
                  <a:spcPts val="600"/>
                </a:spcAft>
              </a:pPr>
              <a:t>40</a:t>
            </a:fld>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CD7B6D0-B999-4170-AFBD-AC37F03A61D4}"/>
              </a:ext>
            </a:extLst>
          </p:cNvPr>
          <p:cNvSpPr>
            <a:spLocks noGrp="1"/>
          </p:cNvSpPr>
          <p:nvPr>
            <p:ph idx="1"/>
          </p:nvPr>
        </p:nvSpPr>
        <p:spPr>
          <a:xfrm>
            <a:off x="4447308" y="591344"/>
            <a:ext cx="6906491" cy="5585619"/>
          </a:xfrm>
        </p:spPr>
        <p:txBody>
          <a:bodyPr anchor="ctr">
            <a:normAutofit/>
          </a:bodyPr>
          <a:lstStyle/>
          <a:p>
            <a:r>
              <a:rPr lang="en-US" sz="2000" dirty="0"/>
              <a:t>Emergency removal of a respondent from an educational program or activity is permitted on an emergency basis IF the school district:</a:t>
            </a:r>
          </a:p>
          <a:p>
            <a:pPr lvl="1"/>
            <a:r>
              <a:rPr lang="en-US" sz="2000" dirty="0"/>
              <a:t>Undertakes an individualized safety and risk analysis,</a:t>
            </a:r>
          </a:p>
          <a:p>
            <a:pPr lvl="1"/>
            <a:r>
              <a:rPr lang="en-US" sz="2000" dirty="0"/>
              <a:t>Determines that an immediate threat to the physical health or safety of any student or other individual arising from the allegations of sexual harassment justifies removal, and </a:t>
            </a:r>
          </a:p>
          <a:p>
            <a:pPr lvl="1"/>
            <a:r>
              <a:rPr lang="en-US" sz="2000" dirty="0"/>
              <a:t>Provides the respondent with notice and an opportunity to challenge the decision immediately following the removal.</a:t>
            </a:r>
          </a:p>
          <a:p>
            <a:r>
              <a:rPr lang="en-US" sz="2000" dirty="0"/>
              <a:t>Emergency removal is subject to the student’s rights under the IDEA, Section 504 of the Rehabilitation Act of 1973, and the Americans with Disabilities Act.</a:t>
            </a:r>
          </a:p>
          <a:p>
            <a:r>
              <a:rPr lang="en-US" sz="2000" dirty="0"/>
              <a:t>Title IX Coordinators or their designees are the only individuals who can enact an emergency removal!</a:t>
            </a:r>
          </a:p>
          <a:p>
            <a:endParaRPr lang="en-US" sz="1700" dirty="0"/>
          </a:p>
        </p:txBody>
      </p:sp>
    </p:spTree>
    <p:extLst>
      <p:ext uri="{BB962C8B-B14F-4D97-AF65-F5344CB8AC3E}">
        <p14:creationId xmlns:p14="http://schemas.microsoft.com/office/powerpoint/2010/main" val="575421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34850-3790-4E1B-ACB6-21B33C811E1B}"/>
              </a:ext>
            </a:extLst>
          </p:cNvPr>
          <p:cNvSpPr>
            <a:spLocks noGrp="1"/>
          </p:cNvSpPr>
          <p:nvPr>
            <p:ph type="title"/>
          </p:nvPr>
        </p:nvSpPr>
        <p:spPr>
          <a:xfrm>
            <a:off x="640080" y="325369"/>
            <a:ext cx="4368602" cy="1956841"/>
          </a:xfrm>
        </p:spPr>
        <p:txBody>
          <a:bodyPr anchor="b">
            <a:normAutofit/>
          </a:bodyPr>
          <a:lstStyle/>
          <a:p>
            <a:r>
              <a:rPr lang="en-US" sz="4600" b="1"/>
              <a:t>Grievance Process Continued </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5F9E11-9202-4D4E-A3CB-3ECF9EEA21FE}"/>
              </a:ext>
            </a:extLst>
          </p:cNvPr>
          <p:cNvSpPr>
            <a:spLocks noGrp="1"/>
          </p:cNvSpPr>
          <p:nvPr>
            <p:ph idx="1"/>
          </p:nvPr>
        </p:nvSpPr>
        <p:spPr>
          <a:xfrm>
            <a:off x="640080" y="2872899"/>
            <a:ext cx="4243589" cy="3320668"/>
          </a:xfrm>
        </p:spPr>
        <p:txBody>
          <a:bodyPr>
            <a:normAutofit/>
          </a:bodyPr>
          <a:lstStyle/>
          <a:p>
            <a:r>
              <a:rPr lang="en-US" sz="2200"/>
              <a:t>School districts may place non-student employee-respondents on administrative leave during the pendency of a formal grievance process subject to the employee’s rights under Section 504 and the ADA.</a:t>
            </a:r>
          </a:p>
          <a:p>
            <a:endParaRPr lang="en-US" sz="2200"/>
          </a:p>
        </p:txBody>
      </p:sp>
      <p:pic>
        <p:nvPicPr>
          <p:cNvPr id="7" name="Picture 6">
            <a:extLst>
              <a:ext uri="{FF2B5EF4-FFF2-40B4-BE49-F238E27FC236}">
                <a16:creationId xmlns:a16="http://schemas.microsoft.com/office/drawing/2014/main" id="{3103B0D6-9F47-B990-96CC-9AE10FF5A128}"/>
              </a:ext>
            </a:extLst>
          </p:cNvPr>
          <p:cNvPicPr>
            <a:picLocks noChangeAspect="1"/>
          </p:cNvPicPr>
          <p:nvPr/>
        </p:nvPicPr>
        <p:blipFill>
          <a:blip r:embed="rId2"/>
          <a:srcRect l="3981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EEF11B8E-CAD2-4022-BBA0-7CE362FA7CB7}"/>
              </a:ext>
            </a:extLst>
          </p:cNvPr>
          <p:cNvSpPr>
            <a:spLocks noGrp="1"/>
          </p:cNvSpPr>
          <p:nvPr>
            <p:ph type="sldNum" sz="quarter" idx="12"/>
          </p:nvPr>
        </p:nvSpPr>
        <p:spPr>
          <a:xfrm>
            <a:off x="10439400" y="6356350"/>
            <a:ext cx="914400" cy="365125"/>
          </a:xfrm>
        </p:spPr>
        <p:txBody>
          <a:bodyPr>
            <a:normAutofit/>
          </a:bodyPr>
          <a:lstStyle/>
          <a:p>
            <a:pPr>
              <a:spcAft>
                <a:spcPts val="600"/>
              </a:spcAft>
            </a:pPr>
            <a:fld id="{F1E0EA2E-A075-4026-B490-AECC2D6B579E}" type="slidenum">
              <a:rPr lang="en-US">
                <a:solidFill>
                  <a:srgbClr val="FFFFFF"/>
                </a:solidFill>
              </a:rPr>
              <a:pPr>
                <a:spcAft>
                  <a:spcPts val="600"/>
                </a:spcAft>
              </a:pPr>
              <a:t>41</a:t>
            </a:fld>
            <a:endParaRPr lang="en-US">
              <a:solidFill>
                <a:srgbClr val="FFFFFF"/>
              </a:solidFill>
            </a:endParaRPr>
          </a:p>
        </p:txBody>
      </p:sp>
    </p:spTree>
    <p:extLst>
      <p:ext uri="{BB962C8B-B14F-4D97-AF65-F5344CB8AC3E}">
        <p14:creationId xmlns:p14="http://schemas.microsoft.com/office/powerpoint/2010/main" val="3249542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C84B7D-94A6-4602-B0D9-BF670E00791E}"/>
              </a:ext>
            </a:extLst>
          </p:cNvPr>
          <p:cNvSpPr>
            <a:spLocks noGrp="1"/>
          </p:cNvSpPr>
          <p:nvPr>
            <p:ph type="title"/>
          </p:nvPr>
        </p:nvSpPr>
        <p:spPr>
          <a:xfrm>
            <a:off x="838200" y="365125"/>
            <a:ext cx="10515600" cy="1325563"/>
          </a:xfrm>
        </p:spPr>
        <p:txBody>
          <a:bodyPr>
            <a:normAutofit/>
          </a:bodyPr>
          <a:lstStyle/>
          <a:p>
            <a:r>
              <a:rPr lang="en-US" sz="5000" b="1"/>
              <a:t>Grievance Process: Retaliation Prohibited </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C8FBA5-7084-40FC-9117-6688CF3649BF}"/>
              </a:ext>
            </a:extLst>
          </p:cNvPr>
          <p:cNvSpPr>
            <a:spLocks noGrp="1"/>
          </p:cNvSpPr>
          <p:nvPr>
            <p:ph idx="1"/>
          </p:nvPr>
        </p:nvSpPr>
        <p:spPr>
          <a:xfrm>
            <a:off x="838200" y="1929384"/>
            <a:ext cx="10515600" cy="4251960"/>
          </a:xfrm>
        </p:spPr>
        <p:txBody>
          <a:bodyPr>
            <a:normAutofit/>
          </a:bodyPr>
          <a:lstStyle/>
          <a:p>
            <a:r>
              <a:rPr lang="en-US" dirty="0"/>
              <a:t>Cannot retaliate against a person for purpose of interfering with any right under Title IX or because that person has been involved in a Title IX investigation, proceeding or hearing. </a:t>
            </a:r>
          </a:p>
          <a:p>
            <a:r>
              <a:rPr lang="en-US" dirty="0"/>
              <a:t>What constitutes “retaliation”? </a:t>
            </a:r>
          </a:p>
          <a:p>
            <a:pPr lvl="1"/>
            <a:r>
              <a:rPr lang="en-US" sz="2800" dirty="0"/>
              <a:t>Intimidation, threats, coercion, or discrimination that arises out of the same facts/circumstances as report or complaint of sex discrimination or report/complaint of sexual harassment.</a:t>
            </a:r>
          </a:p>
          <a:p>
            <a:endParaRPr lang="en-US" sz="2200" dirty="0"/>
          </a:p>
        </p:txBody>
      </p:sp>
      <p:sp>
        <p:nvSpPr>
          <p:cNvPr id="4" name="Slide Number Placeholder 3">
            <a:extLst>
              <a:ext uri="{FF2B5EF4-FFF2-40B4-BE49-F238E27FC236}">
                <a16:creationId xmlns:a16="http://schemas.microsoft.com/office/drawing/2014/main" id="{6B13BEA7-3C6C-43AB-B115-B309D292C9A2}"/>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42</a:t>
            </a:fld>
            <a:endParaRPr lang="en-US"/>
          </a:p>
        </p:txBody>
      </p:sp>
    </p:spTree>
    <p:extLst>
      <p:ext uri="{BB962C8B-B14F-4D97-AF65-F5344CB8AC3E}">
        <p14:creationId xmlns:p14="http://schemas.microsoft.com/office/powerpoint/2010/main" val="2311265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D754E-B8CB-4DA1-949B-B5B127130EAD}"/>
              </a:ext>
            </a:extLst>
          </p:cNvPr>
          <p:cNvSpPr>
            <a:spLocks noGrp="1"/>
          </p:cNvSpPr>
          <p:nvPr>
            <p:ph type="title"/>
          </p:nvPr>
        </p:nvSpPr>
        <p:spPr>
          <a:xfrm>
            <a:off x="0" y="3903663"/>
            <a:ext cx="3290887" cy="2452687"/>
          </a:xfrm>
        </p:spPr>
        <p:txBody>
          <a:bodyPr anchor="ctr">
            <a:normAutofit/>
          </a:bodyPr>
          <a:lstStyle/>
          <a:p>
            <a:pPr algn="ctr"/>
            <a:r>
              <a:rPr lang="en-US" sz="3600" b="1" dirty="0"/>
              <a:t>Grievance Process: Retaliation Prohibited </a:t>
            </a:r>
          </a:p>
        </p:txBody>
      </p:sp>
      <p:sp>
        <p:nvSpPr>
          <p:cNvPr id="3" name="Content Placeholder 2">
            <a:extLst>
              <a:ext uri="{FF2B5EF4-FFF2-40B4-BE49-F238E27FC236}">
                <a16:creationId xmlns:a16="http://schemas.microsoft.com/office/drawing/2014/main" id="{8D319693-5280-46FA-A4FB-2BC37C62E082}"/>
              </a:ext>
            </a:extLst>
          </p:cNvPr>
          <p:cNvSpPr>
            <a:spLocks noGrp="1"/>
          </p:cNvSpPr>
          <p:nvPr>
            <p:ph idx="1"/>
          </p:nvPr>
        </p:nvSpPr>
        <p:spPr>
          <a:xfrm>
            <a:off x="2885440" y="3710612"/>
            <a:ext cx="8823955" cy="2984827"/>
          </a:xfrm>
        </p:spPr>
        <p:txBody>
          <a:bodyPr anchor="ctr">
            <a:normAutofit/>
          </a:bodyPr>
          <a:lstStyle/>
          <a:p>
            <a:r>
              <a:rPr lang="en-US" sz="2000" dirty="0"/>
              <a:t>First Amendment </a:t>
            </a:r>
          </a:p>
          <a:p>
            <a:pPr lvl="1"/>
            <a:r>
              <a:rPr lang="en-US" sz="2000" dirty="0"/>
              <a:t>The exercise of rights protected under the First Amendment does not constitute retaliation.</a:t>
            </a:r>
          </a:p>
          <a:p>
            <a:r>
              <a:rPr lang="en-US" sz="2000" dirty="0"/>
              <a:t>Materially False Statements </a:t>
            </a:r>
          </a:p>
          <a:p>
            <a:pPr lvl="1"/>
            <a:r>
              <a:rPr lang="en-US" sz="2000" dirty="0"/>
              <a:t>Charging an individual with a code of conduct violation for making a materially false statement in bad faith in the course of a grievance proceeding does not constitute retaliation IF the determination regarding responsibility, alone, is not sufficient to conclude that any party made a materially false statement in bad faith.</a:t>
            </a:r>
          </a:p>
          <a:p>
            <a:endParaRPr lang="en-US" sz="1700" dirty="0"/>
          </a:p>
        </p:txBody>
      </p:sp>
      <p:sp>
        <p:nvSpPr>
          <p:cNvPr id="4" name="Slide Number Placeholder 3">
            <a:extLst>
              <a:ext uri="{FF2B5EF4-FFF2-40B4-BE49-F238E27FC236}">
                <a16:creationId xmlns:a16="http://schemas.microsoft.com/office/drawing/2014/main" id="{65861709-EF36-4A67-9FE4-F2A7F13FDC4C}"/>
              </a:ext>
            </a:extLst>
          </p:cNvPr>
          <p:cNvSpPr>
            <a:spLocks noGrp="1"/>
          </p:cNvSpPr>
          <p:nvPr>
            <p:ph type="sldNum" sz="quarter" idx="12"/>
          </p:nvPr>
        </p:nvSpPr>
        <p:spPr/>
        <p:txBody>
          <a:bodyPr/>
          <a:lstStyle/>
          <a:p>
            <a:fld id="{F1E0EA2E-A075-4026-B490-AECC2D6B579E}" type="slidenum">
              <a:rPr lang="en-US" smtClean="0"/>
              <a:t>43</a:t>
            </a:fld>
            <a:endParaRPr lang="en-US"/>
          </a:p>
        </p:txBody>
      </p:sp>
      <p:pic>
        <p:nvPicPr>
          <p:cNvPr id="5" name="Picture 4">
            <a:extLst>
              <a:ext uri="{FF2B5EF4-FFF2-40B4-BE49-F238E27FC236}">
                <a16:creationId xmlns:a16="http://schemas.microsoft.com/office/drawing/2014/main" id="{60FBFA83-7802-450E-999E-83C003309283}"/>
              </a:ext>
            </a:extLst>
          </p:cNvPr>
          <p:cNvPicPr>
            <a:picLocks noChangeAspect="1"/>
          </p:cNvPicPr>
          <p:nvPr/>
        </p:nvPicPr>
        <p:blipFill rotWithShape="1">
          <a:blip r:embed="rId2"/>
          <a:srcRect b="182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664158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B6B0144-A75D-4551-ADB8-66D1EB936389}"/>
              </a:ext>
            </a:extLst>
          </p:cNvPr>
          <p:cNvSpPr>
            <a:spLocks noGrp="1"/>
          </p:cNvSpPr>
          <p:nvPr>
            <p:ph type="title"/>
          </p:nvPr>
        </p:nvSpPr>
        <p:spPr>
          <a:xfrm>
            <a:off x="838200" y="365125"/>
            <a:ext cx="10515600" cy="1325563"/>
          </a:xfrm>
        </p:spPr>
        <p:txBody>
          <a:bodyPr>
            <a:normAutofit/>
          </a:bodyPr>
          <a:lstStyle/>
          <a:p>
            <a:pPr algn="ctr"/>
            <a:r>
              <a:rPr lang="en-US" b="1" dirty="0"/>
              <a:t>Grievance Process: </a:t>
            </a:r>
            <a:br>
              <a:rPr lang="en-US" b="1" dirty="0"/>
            </a:br>
            <a:r>
              <a:rPr lang="en-US" b="1" dirty="0"/>
              <a:t>Other Considerations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293CEB6-82A9-459A-992A-1907B9A5954B}"/>
              </a:ext>
            </a:extLst>
          </p:cNvPr>
          <p:cNvSpPr>
            <a:spLocks noGrp="1"/>
          </p:cNvSpPr>
          <p:nvPr>
            <p:ph idx="1"/>
          </p:nvPr>
        </p:nvSpPr>
        <p:spPr>
          <a:xfrm>
            <a:off x="838200" y="1825625"/>
            <a:ext cx="10515600" cy="4351338"/>
          </a:xfrm>
        </p:spPr>
        <p:txBody>
          <a:bodyPr>
            <a:normAutofit/>
          </a:bodyPr>
          <a:lstStyle/>
          <a:p>
            <a:r>
              <a:rPr lang="en-US"/>
              <a:t>A school district’s treatment of a complainant or a respondent in response to a formal complaint of sexual harassment may constitute sex discrimination under Title IX.</a:t>
            </a:r>
          </a:p>
          <a:p>
            <a:r>
              <a:rPr lang="en-US"/>
              <a:t>Grievance process must treat complainants and respondents equitably: </a:t>
            </a:r>
          </a:p>
          <a:p>
            <a:pPr lvl="1"/>
            <a:r>
              <a:rPr lang="en-US" dirty="0"/>
              <a:t>Provide remedies to a complainant where a determination of responsibility for sexual harassment has been made against the respondent; and</a:t>
            </a:r>
          </a:p>
          <a:p>
            <a:pPr lvl="1"/>
            <a:r>
              <a:rPr lang="en-US" dirty="0"/>
              <a:t>Follow a grievance process before the imposition of any disciplinary sanctions or other actions that are not supportive measures against a respondent.</a:t>
            </a:r>
          </a:p>
          <a:p>
            <a:pPr marL="0" indent="0">
              <a:buNone/>
            </a:pPr>
            <a:endParaRPr lang="en-US"/>
          </a:p>
        </p:txBody>
      </p:sp>
      <p:sp>
        <p:nvSpPr>
          <p:cNvPr id="4" name="Slide Number Placeholder 3">
            <a:extLst>
              <a:ext uri="{FF2B5EF4-FFF2-40B4-BE49-F238E27FC236}">
                <a16:creationId xmlns:a16="http://schemas.microsoft.com/office/drawing/2014/main" id="{16B4C738-284D-4DE1-A414-18E9B0DEA4EA}"/>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44</a:t>
            </a:fld>
            <a:endParaRPr lang="en-US"/>
          </a:p>
        </p:txBody>
      </p:sp>
    </p:spTree>
    <p:extLst>
      <p:ext uri="{BB962C8B-B14F-4D97-AF65-F5344CB8AC3E}">
        <p14:creationId xmlns:p14="http://schemas.microsoft.com/office/powerpoint/2010/main" val="1664990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CE37C-4935-49F5-865D-2142D15FC496}"/>
              </a:ext>
            </a:extLst>
          </p:cNvPr>
          <p:cNvSpPr>
            <a:spLocks noGrp="1"/>
          </p:cNvSpPr>
          <p:nvPr>
            <p:ph type="title"/>
          </p:nvPr>
        </p:nvSpPr>
        <p:spPr>
          <a:xfrm>
            <a:off x="838200" y="365125"/>
            <a:ext cx="5558489" cy="1325563"/>
          </a:xfrm>
        </p:spPr>
        <p:txBody>
          <a:bodyPr>
            <a:normAutofit/>
          </a:bodyPr>
          <a:lstStyle/>
          <a:p>
            <a:pPr algn="ctr"/>
            <a:r>
              <a:rPr lang="en-US" b="1" dirty="0"/>
              <a:t>Grievance Process: Basic Requirements </a:t>
            </a:r>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DAB75C9-B599-4DD9-9C63-9A59DD20E4BB}"/>
              </a:ext>
            </a:extLst>
          </p:cNvPr>
          <p:cNvSpPr>
            <a:spLocks noGrp="1"/>
          </p:cNvSpPr>
          <p:nvPr>
            <p:ph idx="1"/>
          </p:nvPr>
        </p:nvSpPr>
        <p:spPr>
          <a:xfrm>
            <a:off x="838200" y="1825625"/>
            <a:ext cx="5558489" cy="4351338"/>
          </a:xfrm>
        </p:spPr>
        <p:txBody>
          <a:bodyPr>
            <a:normAutofit/>
          </a:bodyPr>
          <a:lstStyle/>
          <a:p>
            <a:r>
              <a:rPr lang="en-US" sz="2000" dirty="0"/>
              <a:t>Require an objective evaluation of all relevant evidence.</a:t>
            </a:r>
          </a:p>
          <a:p>
            <a:r>
              <a:rPr lang="en-US" sz="2000" dirty="0"/>
              <a:t>Provide that credibility determinations may not be based on a person’s status as a complainant, respondent, or witness.</a:t>
            </a:r>
          </a:p>
          <a:p>
            <a:r>
              <a:rPr lang="en-US" sz="2000" dirty="0"/>
              <a:t>The </a:t>
            </a:r>
            <a:r>
              <a:rPr lang="en-US" sz="2000" b="1" u="sng" dirty="0"/>
              <a:t>Title IX Coordinator, Investigator, Decision-Maker</a:t>
            </a:r>
            <a:r>
              <a:rPr lang="en-US" sz="2000" dirty="0"/>
              <a:t>, or any person facilitating the informal resolution process may not have a conflict of interest or bias and must receive adequate training.</a:t>
            </a:r>
          </a:p>
          <a:p>
            <a:r>
              <a:rPr lang="en-US" sz="2000" dirty="0"/>
              <a:t>Training materials cannot rely on sex stereotypes and must promote impartial investigations / adjudications</a:t>
            </a:r>
          </a:p>
          <a:p>
            <a:endParaRPr lang="en-US" sz="2000" dirty="0"/>
          </a:p>
          <a:p>
            <a:endParaRPr lang="en-US" sz="2000" dirty="0"/>
          </a:p>
          <a:p>
            <a:endParaRPr lang="en-US" sz="2000" dirty="0"/>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0B87BC3A-982F-4974-A317-000D556ADA5A}"/>
              </a:ext>
            </a:extLst>
          </p:cNvPr>
          <p:cNvSpPr>
            <a:spLocks noGrp="1"/>
          </p:cNvSpPr>
          <p:nvPr>
            <p:ph type="sldNum" sz="quarter" idx="12"/>
          </p:nvPr>
        </p:nvSpPr>
        <p:spPr>
          <a:xfrm>
            <a:off x="9780104" y="6356350"/>
            <a:ext cx="1573696" cy="365125"/>
          </a:xfrm>
        </p:spPr>
        <p:txBody>
          <a:bodyPr>
            <a:normAutofit/>
          </a:bodyPr>
          <a:lstStyle/>
          <a:p>
            <a:pPr>
              <a:spcAft>
                <a:spcPts val="600"/>
              </a:spcAft>
            </a:pPr>
            <a:fld id="{F1E0EA2E-A075-4026-B490-AECC2D6B579E}" type="slidenum">
              <a:rPr lang="en-US" smtClean="0"/>
              <a:pPr>
                <a:spcAft>
                  <a:spcPts val="600"/>
                </a:spcAft>
              </a:pPr>
              <a:t>45</a:t>
            </a:fld>
            <a:endParaRPr lang="en-US"/>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078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5175FC-D217-4C01-82FB-80C6BFCF2E7C}"/>
              </a:ext>
            </a:extLst>
          </p:cNvPr>
          <p:cNvSpPr>
            <a:spLocks noGrp="1"/>
          </p:cNvSpPr>
          <p:nvPr>
            <p:ph type="title"/>
          </p:nvPr>
        </p:nvSpPr>
        <p:spPr>
          <a:xfrm>
            <a:off x="838200" y="583528"/>
            <a:ext cx="5558489" cy="1325563"/>
          </a:xfrm>
        </p:spPr>
        <p:txBody>
          <a:bodyPr>
            <a:noAutofit/>
          </a:bodyPr>
          <a:lstStyle/>
          <a:p>
            <a:pPr algn="ctr"/>
            <a:r>
              <a:rPr lang="en-US" b="1" dirty="0"/>
              <a:t>Grievance Process: </a:t>
            </a:r>
            <a:br>
              <a:rPr lang="en-US" b="1" dirty="0"/>
            </a:br>
            <a:r>
              <a:rPr lang="en-US" b="1" dirty="0"/>
              <a:t>Basic Requirements Continued</a:t>
            </a:r>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607C85C-5011-49E0-9418-72A90A069A01}"/>
              </a:ext>
            </a:extLst>
          </p:cNvPr>
          <p:cNvSpPr>
            <a:spLocks noGrp="1"/>
          </p:cNvSpPr>
          <p:nvPr>
            <p:ph idx="1"/>
          </p:nvPr>
        </p:nvSpPr>
        <p:spPr>
          <a:xfrm>
            <a:off x="840460" y="2292985"/>
            <a:ext cx="5558489" cy="4351338"/>
          </a:xfrm>
        </p:spPr>
        <p:txBody>
          <a:bodyPr>
            <a:normAutofit/>
          </a:bodyPr>
          <a:lstStyle/>
          <a:p>
            <a:r>
              <a:rPr lang="en-US" sz="2000" dirty="0"/>
              <a:t>The respondent is </a:t>
            </a:r>
            <a:r>
              <a:rPr lang="en-US" sz="2000" u="sng" dirty="0"/>
              <a:t>presumed not responsible </a:t>
            </a:r>
            <a:r>
              <a:rPr lang="en-US" sz="2000" dirty="0"/>
              <a:t>until a determination regarding responsibility is made at the conclusion of the grievance process.</a:t>
            </a:r>
          </a:p>
          <a:p>
            <a:r>
              <a:rPr lang="en-US" sz="2000" dirty="0"/>
              <a:t>Prompt timeframes for conclusion of the entire grievance process, including informal resolution process and appeals are required.</a:t>
            </a:r>
          </a:p>
          <a:p>
            <a:r>
              <a:rPr lang="en-US" sz="2000" dirty="0"/>
              <a:t>Must allow temporary delay of the grievance process or the limited extension of time frames for good cause with written notice to the parties.</a:t>
            </a:r>
          </a:p>
          <a:p>
            <a:pPr lvl="1"/>
            <a:r>
              <a:rPr lang="en-US" sz="2000" dirty="0"/>
              <a:t>“Good cause” includes the absence of a party, party’s advisor or witness; concurrent law enforcement activity; and the need for language assistance or accommodation of disabilities. </a:t>
            </a:r>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B773C518-8DE4-4281-8E61-51838E51C98F}"/>
              </a:ext>
            </a:extLst>
          </p:cNvPr>
          <p:cNvSpPr>
            <a:spLocks noGrp="1"/>
          </p:cNvSpPr>
          <p:nvPr>
            <p:ph type="sldNum" sz="quarter" idx="12"/>
          </p:nvPr>
        </p:nvSpPr>
        <p:spPr>
          <a:xfrm>
            <a:off x="9780104" y="6356350"/>
            <a:ext cx="1573696" cy="365125"/>
          </a:xfrm>
        </p:spPr>
        <p:txBody>
          <a:bodyPr>
            <a:normAutofit/>
          </a:bodyPr>
          <a:lstStyle/>
          <a:p>
            <a:pPr>
              <a:spcAft>
                <a:spcPts val="600"/>
              </a:spcAft>
            </a:pPr>
            <a:fld id="{F1E0EA2E-A075-4026-B490-AECC2D6B579E}" type="slidenum">
              <a:rPr lang="en-US" smtClean="0"/>
              <a:pPr>
                <a:spcAft>
                  <a:spcPts val="600"/>
                </a:spcAft>
              </a:pPr>
              <a:t>46</a:t>
            </a:fld>
            <a:endParaRPr lang="en-US"/>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875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7EF8A-8151-4756-9909-545F605F7F56}"/>
              </a:ext>
            </a:extLst>
          </p:cNvPr>
          <p:cNvSpPr>
            <a:spLocks noGrp="1"/>
          </p:cNvSpPr>
          <p:nvPr>
            <p:ph type="title"/>
          </p:nvPr>
        </p:nvSpPr>
        <p:spPr>
          <a:xfrm>
            <a:off x="838200" y="555749"/>
            <a:ext cx="5558489" cy="1325563"/>
          </a:xfrm>
        </p:spPr>
        <p:txBody>
          <a:bodyPr>
            <a:noAutofit/>
          </a:bodyPr>
          <a:lstStyle/>
          <a:p>
            <a:pPr algn="ctr"/>
            <a:r>
              <a:rPr lang="en-US" b="1" dirty="0"/>
              <a:t>Grievance Process: </a:t>
            </a:r>
            <a:br>
              <a:rPr lang="en-US" b="1" dirty="0"/>
            </a:br>
            <a:r>
              <a:rPr lang="en-US" b="1" dirty="0"/>
              <a:t>Basic Requirements Continued</a:t>
            </a:r>
            <a:endParaRPr lang="en-US" dirty="0"/>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C71231F-1650-4F9A-8C03-F5185CD38998}"/>
              </a:ext>
            </a:extLst>
          </p:cNvPr>
          <p:cNvSpPr>
            <a:spLocks noGrp="1"/>
          </p:cNvSpPr>
          <p:nvPr>
            <p:ph idx="1"/>
          </p:nvPr>
        </p:nvSpPr>
        <p:spPr>
          <a:xfrm>
            <a:off x="838200" y="2274219"/>
            <a:ext cx="5558489" cy="4351338"/>
          </a:xfrm>
        </p:spPr>
        <p:txBody>
          <a:bodyPr>
            <a:normAutofit fontScale="92500" lnSpcReduction="10000"/>
          </a:bodyPr>
          <a:lstStyle/>
          <a:p>
            <a:r>
              <a:rPr lang="en-US" sz="2000" dirty="0"/>
              <a:t>A school district’s grievance process:</a:t>
            </a:r>
          </a:p>
          <a:p>
            <a:pPr lvl="1"/>
            <a:r>
              <a:rPr lang="en-US" sz="2000" dirty="0"/>
              <a:t>Must describe range of potentially available disciplinary sanctions and remedies; </a:t>
            </a:r>
          </a:p>
          <a:p>
            <a:pPr lvl="1"/>
            <a:r>
              <a:rPr lang="en-US" sz="2000" dirty="0"/>
              <a:t>Must specify the standard of evidence that will be used and apply that standard to all complaints:</a:t>
            </a:r>
          </a:p>
          <a:p>
            <a:pPr lvl="2"/>
            <a:r>
              <a:rPr lang="en-US" dirty="0"/>
              <a:t>Preponderance of the evidence;</a:t>
            </a:r>
          </a:p>
          <a:p>
            <a:pPr lvl="2"/>
            <a:r>
              <a:rPr lang="en-US" dirty="0"/>
              <a:t>Clear and convincing evidence; </a:t>
            </a:r>
          </a:p>
          <a:p>
            <a:pPr lvl="1"/>
            <a:r>
              <a:rPr lang="en-US" sz="2000" dirty="0"/>
              <a:t>Must include procedures and permissible bases for parties to appeal;</a:t>
            </a:r>
          </a:p>
          <a:p>
            <a:pPr lvl="1"/>
            <a:r>
              <a:rPr lang="en-US" sz="2000" dirty="0"/>
              <a:t>Must describe the range of supportive measures</a:t>
            </a:r>
            <a:r>
              <a:rPr lang="en-US" sz="2000" b="1" dirty="0"/>
              <a:t> </a:t>
            </a:r>
            <a:r>
              <a:rPr lang="en-US" sz="2000" dirty="0"/>
              <a:t>available to the parties; </a:t>
            </a:r>
          </a:p>
          <a:p>
            <a:pPr lvl="1"/>
            <a:r>
              <a:rPr lang="en-US" sz="2000" dirty="0"/>
              <a:t>May not allow any evidence or questions that would invade a legally recognized privilege</a:t>
            </a:r>
            <a:r>
              <a:rPr lang="en-US" sz="2000" b="1" dirty="0"/>
              <a:t>, </a:t>
            </a:r>
            <a:r>
              <a:rPr lang="en-US" sz="2000" dirty="0"/>
              <a:t>unless the privilege holder waives it.</a:t>
            </a:r>
          </a:p>
          <a:p>
            <a:pPr lvl="1"/>
            <a:endParaRPr lang="en-US" sz="1300" dirty="0"/>
          </a:p>
          <a:p>
            <a:pPr lvl="1"/>
            <a:endParaRPr lang="en-US" sz="1300" dirty="0"/>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B09DF17D-0D19-41BC-BAD6-02F68BE31BA3}"/>
              </a:ext>
            </a:extLst>
          </p:cNvPr>
          <p:cNvSpPr>
            <a:spLocks noGrp="1"/>
          </p:cNvSpPr>
          <p:nvPr>
            <p:ph type="sldNum" sz="quarter" idx="12"/>
          </p:nvPr>
        </p:nvSpPr>
        <p:spPr>
          <a:xfrm>
            <a:off x="9780104" y="6356350"/>
            <a:ext cx="1573696" cy="365125"/>
          </a:xfrm>
        </p:spPr>
        <p:txBody>
          <a:bodyPr>
            <a:normAutofit/>
          </a:bodyPr>
          <a:lstStyle/>
          <a:p>
            <a:pPr>
              <a:spcAft>
                <a:spcPts val="600"/>
              </a:spcAft>
            </a:pPr>
            <a:fld id="{F1E0EA2E-A075-4026-B490-AECC2D6B579E}" type="slidenum">
              <a:rPr lang="en-US" smtClean="0"/>
              <a:pPr>
                <a:spcAft>
                  <a:spcPts val="600"/>
                </a:spcAft>
              </a:pPr>
              <a:t>47</a:t>
            </a:fld>
            <a:endParaRPr lang="en-US"/>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908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E2CDDE-2582-4EBC-B595-757895377753}"/>
              </a:ext>
            </a:extLst>
          </p:cNvPr>
          <p:cNvSpPr>
            <a:spLocks noGrp="1"/>
          </p:cNvSpPr>
          <p:nvPr>
            <p:ph type="title"/>
          </p:nvPr>
        </p:nvSpPr>
        <p:spPr>
          <a:xfrm>
            <a:off x="630936" y="640080"/>
            <a:ext cx="4818888" cy="1481328"/>
          </a:xfrm>
        </p:spPr>
        <p:txBody>
          <a:bodyPr anchor="b">
            <a:normAutofit/>
          </a:bodyPr>
          <a:lstStyle/>
          <a:p>
            <a:pPr algn="ctr"/>
            <a:r>
              <a:rPr lang="en-US" sz="4200" b="1" dirty="0"/>
              <a:t>Grievance Process: </a:t>
            </a:r>
            <a:br>
              <a:rPr lang="en-US" sz="4200" b="1" dirty="0"/>
            </a:br>
            <a:r>
              <a:rPr lang="en-US" sz="4200" b="1" dirty="0"/>
              <a:t>Notice of Allegations </a:t>
            </a: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1F3C73-0F4E-4283-943C-2223509CB610}"/>
              </a:ext>
            </a:extLst>
          </p:cNvPr>
          <p:cNvSpPr>
            <a:spLocks noGrp="1"/>
          </p:cNvSpPr>
          <p:nvPr>
            <p:ph idx="1"/>
          </p:nvPr>
        </p:nvSpPr>
        <p:spPr>
          <a:xfrm>
            <a:off x="630936" y="2660903"/>
            <a:ext cx="4818888" cy="4060571"/>
          </a:xfrm>
        </p:spPr>
        <p:txBody>
          <a:bodyPr anchor="t">
            <a:normAutofit fontScale="92500" lnSpcReduction="20000"/>
          </a:bodyPr>
          <a:lstStyle/>
          <a:p>
            <a:r>
              <a:rPr lang="en-US" sz="2000" dirty="0"/>
              <a:t>Upon receipt of a formal complaint, a school district must provide known parties with written notice of various matters, including:</a:t>
            </a:r>
          </a:p>
          <a:p>
            <a:pPr lvl="1"/>
            <a:r>
              <a:rPr lang="en-US" sz="2000" dirty="0"/>
              <a:t>The formal complaint’s allegations in sufficient detail (i.e. names of known parties, the conduct allegedly constituting sexual harassment; and the date and location of the alleged incident, if known);</a:t>
            </a:r>
          </a:p>
          <a:p>
            <a:pPr lvl="1"/>
            <a:r>
              <a:rPr lang="en-US" sz="2000" dirty="0"/>
              <a:t>The right to an advisor and to inspect and review evidence;</a:t>
            </a:r>
          </a:p>
          <a:p>
            <a:pPr lvl="1"/>
            <a:r>
              <a:rPr lang="en-US" sz="2000" dirty="0"/>
              <a:t>The presumption of non-responsibility;</a:t>
            </a:r>
          </a:p>
          <a:p>
            <a:pPr lvl="1"/>
            <a:r>
              <a:rPr lang="en-US" sz="2000" dirty="0"/>
              <a:t>The formal grievance procedures; and</a:t>
            </a:r>
          </a:p>
          <a:p>
            <a:pPr lvl="1"/>
            <a:r>
              <a:rPr lang="en-US" sz="2000" dirty="0"/>
              <a:t>Any code of conduct provision that prohibits knowingly making false statements or submitting false information during the grievance process.</a:t>
            </a:r>
          </a:p>
          <a:p>
            <a:pPr marL="0" indent="0">
              <a:buNone/>
            </a:pPr>
            <a:endParaRPr lang="en-US" sz="2000" dirty="0"/>
          </a:p>
        </p:txBody>
      </p:sp>
      <p:pic>
        <p:nvPicPr>
          <p:cNvPr id="5" name="Picture 4">
            <a:extLst>
              <a:ext uri="{FF2B5EF4-FFF2-40B4-BE49-F238E27FC236}">
                <a16:creationId xmlns:a16="http://schemas.microsoft.com/office/drawing/2014/main" id="{9FE74C51-EA13-47CA-AA1B-19D0CA207FDB}"/>
              </a:ext>
            </a:extLst>
          </p:cNvPr>
          <p:cNvPicPr>
            <a:picLocks noChangeAspect="1"/>
          </p:cNvPicPr>
          <p:nvPr/>
        </p:nvPicPr>
        <p:blipFill rotWithShape="1">
          <a:blip r:embed="rId2"/>
          <a:stretch/>
        </p:blipFill>
        <p:spPr>
          <a:xfrm>
            <a:off x="6099048" y="1880018"/>
            <a:ext cx="5458968" cy="3097964"/>
          </a:xfrm>
          <a:prstGeom prst="rect">
            <a:avLst/>
          </a:prstGeom>
        </p:spPr>
      </p:pic>
      <p:sp>
        <p:nvSpPr>
          <p:cNvPr id="4" name="Slide Number Placeholder 3">
            <a:extLst>
              <a:ext uri="{FF2B5EF4-FFF2-40B4-BE49-F238E27FC236}">
                <a16:creationId xmlns:a16="http://schemas.microsoft.com/office/drawing/2014/main" id="{E88FEE8E-FC63-4E7C-9AE4-A64A2E5599DD}"/>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48</a:t>
            </a:fld>
            <a:endParaRPr lang="en-US"/>
          </a:p>
        </p:txBody>
      </p:sp>
    </p:spTree>
    <p:extLst>
      <p:ext uri="{BB962C8B-B14F-4D97-AF65-F5344CB8AC3E}">
        <p14:creationId xmlns:p14="http://schemas.microsoft.com/office/powerpoint/2010/main" val="182869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C8F3EC-99E6-4AAE-98D2-808047398D57}"/>
              </a:ext>
            </a:extLst>
          </p:cNvPr>
          <p:cNvSpPr>
            <a:spLocks noGrp="1"/>
          </p:cNvSpPr>
          <p:nvPr>
            <p:ph type="title"/>
          </p:nvPr>
        </p:nvSpPr>
        <p:spPr>
          <a:xfrm>
            <a:off x="838200" y="365125"/>
            <a:ext cx="10515600" cy="1325563"/>
          </a:xfrm>
        </p:spPr>
        <p:txBody>
          <a:bodyPr>
            <a:normAutofit/>
          </a:bodyPr>
          <a:lstStyle/>
          <a:p>
            <a:pPr algn="ctr"/>
            <a:r>
              <a:rPr lang="en-US" sz="5400" b="1" dirty="0"/>
              <a:t>Grievance Process: Dismissal  </a:t>
            </a:r>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043794-E7FE-4B65-9AD1-2115BF5067F8}"/>
              </a:ext>
            </a:extLst>
          </p:cNvPr>
          <p:cNvSpPr>
            <a:spLocks noGrp="1"/>
          </p:cNvSpPr>
          <p:nvPr>
            <p:ph idx="1"/>
          </p:nvPr>
        </p:nvSpPr>
        <p:spPr>
          <a:xfrm>
            <a:off x="838200" y="1929384"/>
            <a:ext cx="10515600" cy="4251960"/>
          </a:xfrm>
        </p:spPr>
        <p:txBody>
          <a:bodyPr>
            <a:normAutofit/>
          </a:bodyPr>
          <a:lstStyle/>
          <a:p>
            <a:r>
              <a:rPr lang="en-US" sz="2000" dirty="0"/>
              <a:t>Mandatory Dismissal</a:t>
            </a:r>
          </a:p>
          <a:p>
            <a:pPr lvl="1"/>
            <a:r>
              <a:rPr lang="en-US" sz="2000" dirty="0"/>
              <a:t>Dismissal is required if the alleged conduct does not meet “basic jurisdictional requirements” under Title IX.</a:t>
            </a:r>
          </a:p>
          <a:p>
            <a:r>
              <a:rPr lang="en-US" sz="2000" dirty="0"/>
              <a:t>Permissive dismissal </a:t>
            </a:r>
          </a:p>
          <a:p>
            <a:pPr lvl="1"/>
            <a:r>
              <a:rPr lang="en-US" sz="2000" dirty="0"/>
              <a:t>A formal complaint or any allegation within the complaint CAN be dismissed at any time during the investigation or hearing IF: </a:t>
            </a:r>
          </a:p>
          <a:p>
            <a:pPr lvl="2"/>
            <a:r>
              <a:rPr lang="en-US" dirty="0"/>
              <a:t>The complainant notifies </a:t>
            </a:r>
            <a:r>
              <a:rPr lang="en-US" b="1" u="sng" dirty="0"/>
              <a:t>Title IX Coordinator </a:t>
            </a:r>
            <a:r>
              <a:rPr lang="en-US" dirty="0"/>
              <a:t>in writing that he/she would like to withdraw the formal complaint or any allegations therein; </a:t>
            </a:r>
          </a:p>
          <a:p>
            <a:pPr lvl="2"/>
            <a:r>
              <a:rPr lang="en-US" dirty="0"/>
              <a:t>The respondent is no longer enrolled in or employed by school district; or</a:t>
            </a:r>
          </a:p>
          <a:p>
            <a:pPr lvl="2"/>
            <a:r>
              <a:rPr lang="en-US" dirty="0"/>
              <a:t>Specific circumstances prevent the school district from gathering evidence sufficient to reach a determination as to the formal complaint or the allegations therein.</a:t>
            </a:r>
          </a:p>
          <a:p>
            <a:r>
              <a:rPr lang="en-US" sz="2000" dirty="0"/>
              <a:t>Upon dismissal, the school district must provide prompt written notice to the parties.</a:t>
            </a:r>
          </a:p>
        </p:txBody>
      </p:sp>
      <p:sp>
        <p:nvSpPr>
          <p:cNvPr id="4" name="Slide Number Placeholder 3">
            <a:extLst>
              <a:ext uri="{FF2B5EF4-FFF2-40B4-BE49-F238E27FC236}">
                <a16:creationId xmlns:a16="http://schemas.microsoft.com/office/drawing/2014/main" id="{40AE2AC0-19CD-48AF-81C6-B253F2558B86}"/>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49</a:t>
            </a:fld>
            <a:endParaRPr lang="en-US"/>
          </a:p>
        </p:txBody>
      </p:sp>
    </p:spTree>
    <p:extLst>
      <p:ext uri="{BB962C8B-B14F-4D97-AF65-F5344CB8AC3E}">
        <p14:creationId xmlns:p14="http://schemas.microsoft.com/office/powerpoint/2010/main" val="3816726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sports equipment&#10;&#10;Description automatically generated">
            <a:extLst>
              <a:ext uri="{FF2B5EF4-FFF2-40B4-BE49-F238E27FC236}">
                <a16:creationId xmlns:a16="http://schemas.microsoft.com/office/drawing/2014/main" id="{A0D148DD-6166-4512-AD89-2491CC96E29E}"/>
              </a:ext>
            </a:extLst>
          </p:cNvPr>
          <p:cNvPicPr>
            <a:picLocks noChangeAspect="1"/>
          </p:cNvPicPr>
          <p:nvPr/>
        </p:nvPicPr>
        <p:blipFill rotWithShape="1">
          <a:blip r:embed="rId2"/>
          <a:srcRect l="22060" r="18720"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7ADBE-030E-4A2E-A4F7-9790F48BE9CB}"/>
              </a:ext>
            </a:extLst>
          </p:cNvPr>
          <p:cNvSpPr>
            <a:spLocks noGrp="1"/>
          </p:cNvSpPr>
          <p:nvPr>
            <p:ph type="title"/>
          </p:nvPr>
        </p:nvSpPr>
        <p:spPr>
          <a:xfrm>
            <a:off x="7531610" y="365125"/>
            <a:ext cx="3822189" cy="1899912"/>
          </a:xfrm>
        </p:spPr>
        <p:txBody>
          <a:bodyPr>
            <a:normAutofit/>
          </a:bodyPr>
          <a:lstStyle/>
          <a:p>
            <a:pPr algn="ctr"/>
            <a:r>
              <a:rPr lang="en-US" sz="4000" b="1" dirty="0"/>
              <a:t>Doesn’t Title IX Only Apply to Athletics?</a:t>
            </a:r>
          </a:p>
        </p:txBody>
      </p:sp>
      <p:sp>
        <p:nvSpPr>
          <p:cNvPr id="3" name="Content Placeholder 2">
            <a:extLst>
              <a:ext uri="{FF2B5EF4-FFF2-40B4-BE49-F238E27FC236}">
                <a16:creationId xmlns:a16="http://schemas.microsoft.com/office/drawing/2014/main" id="{EE12574D-0776-43B0-8C30-101DABA9C26D}"/>
              </a:ext>
            </a:extLst>
          </p:cNvPr>
          <p:cNvSpPr>
            <a:spLocks noGrp="1"/>
          </p:cNvSpPr>
          <p:nvPr>
            <p:ph idx="1"/>
          </p:nvPr>
        </p:nvSpPr>
        <p:spPr>
          <a:xfrm>
            <a:off x="7531610" y="2434201"/>
            <a:ext cx="3822189" cy="3742762"/>
          </a:xfrm>
        </p:spPr>
        <p:txBody>
          <a:bodyPr>
            <a:normAutofit/>
          </a:bodyPr>
          <a:lstStyle/>
          <a:p>
            <a:r>
              <a:rPr lang="en-US" sz="2000" dirty="0"/>
              <a:t>NO!</a:t>
            </a:r>
          </a:p>
          <a:p>
            <a:r>
              <a:rPr lang="en-US" sz="2000" dirty="0"/>
              <a:t>Title IX also applies to:</a:t>
            </a:r>
          </a:p>
          <a:p>
            <a:pPr lvl="1"/>
            <a:r>
              <a:rPr lang="en-US" sz="2000" dirty="0"/>
              <a:t>Recruitment, admissions and counseling </a:t>
            </a:r>
          </a:p>
          <a:p>
            <a:pPr lvl="1"/>
            <a:r>
              <a:rPr lang="en-US" sz="2000" dirty="0"/>
              <a:t>Sex based harassment</a:t>
            </a:r>
          </a:p>
          <a:p>
            <a:pPr lvl="1"/>
            <a:r>
              <a:rPr lang="en-US" sz="2000" dirty="0"/>
              <a:t>Treatment of pregnant and parenting students</a:t>
            </a:r>
          </a:p>
          <a:p>
            <a:pPr lvl="1"/>
            <a:r>
              <a:rPr lang="en-US" sz="2000" dirty="0"/>
              <a:t>Discipline</a:t>
            </a:r>
          </a:p>
          <a:p>
            <a:pPr lvl="1"/>
            <a:r>
              <a:rPr lang="en-US" sz="2000" dirty="0"/>
              <a:t>Single sex education</a:t>
            </a:r>
          </a:p>
          <a:p>
            <a:pPr lvl="1"/>
            <a:r>
              <a:rPr lang="en-US" sz="2000" dirty="0"/>
              <a:t>Employment matters</a:t>
            </a:r>
          </a:p>
        </p:txBody>
      </p:sp>
      <p:sp>
        <p:nvSpPr>
          <p:cNvPr id="4" name="Slide Number Placeholder 3">
            <a:extLst>
              <a:ext uri="{FF2B5EF4-FFF2-40B4-BE49-F238E27FC236}">
                <a16:creationId xmlns:a16="http://schemas.microsoft.com/office/drawing/2014/main" id="{25D2925A-8B12-4A15-A857-749409AF5D6A}"/>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5</a:t>
            </a:fld>
            <a:endParaRPr lang="en-US"/>
          </a:p>
        </p:txBody>
      </p:sp>
    </p:spTree>
    <p:extLst>
      <p:ext uri="{BB962C8B-B14F-4D97-AF65-F5344CB8AC3E}">
        <p14:creationId xmlns:p14="http://schemas.microsoft.com/office/powerpoint/2010/main" val="3078073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23C47-26A4-4649-B0F6-AC414098ABAB}"/>
              </a:ext>
            </a:extLst>
          </p:cNvPr>
          <p:cNvSpPr>
            <a:spLocks noGrp="1"/>
          </p:cNvSpPr>
          <p:nvPr>
            <p:ph type="title"/>
          </p:nvPr>
        </p:nvSpPr>
        <p:spPr>
          <a:xfrm>
            <a:off x="841248" y="548640"/>
            <a:ext cx="3600860" cy="5431536"/>
          </a:xfrm>
        </p:spPr>
        <p:txBody>
          <a:bodyPr>
            <a:normAutofit/>
          </a:bodyPr>
          <a:lstStyle/>
          <a:p>
            <a:pPr algn="ctr"/>
            <a:r>
              <a:rPr lang="en-US" sz="5000" b="1" dirty="0"/>
              <a:t>Grievance Process: Investigation </a:t>
            </a:r>
          </a:p>
        </p:txBody>
      </p:sp>
      <p:sp>
        <p:nvSpPr>
          <p:cNvPr id="6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ontent Placeholder 2">
            <a:extLst>
              <a:ext uri="{FF2B5EF4-FFF2-40B4-BE49-F238E27FC236}">
                <a16:creationId xmlns:a16="http://schemas.microsoft.com/office/drawing/2014/main" id="{16723A87-4F0C-461A-8631-865AA27CF9E1}"/>
              </a:ext>
            </a:extLst>
          </p:cNvPr>
          <p:cNvSpPr>
            <a:spLocks noGrp="1"/>
          </p:cNvSpPr>
          <p:nvPr>
            <p:ph idx="1"/>
          </p:nvPr>
        </p:nvSpPr>
        <p:spPr>
          <a:xfrm>
            <a:off x="5126418" y="552091"/>
            <a:ext cx="6224335" cy="5431536"/>
          </a:xfrm>
        </p:spPr>
        <p:txBody>
          <a:bodyPr anchor="ctr">
            <a:normAutofit/>
          </a:bodyPr>
          <a:lstStyle/>
          <a:p>
            <a:r>
              <a:rPr lang="en-US" sz="2200"/>
              <a:t>The school district is tasked with gathering evidence sufficient to reach a determination.</a:t>
            </a:r>
          </a:p>
          <a:p>
            <a:r>
              <a:rPr lang="en-US" sz="2200"/>
              <a:t>The parties must receive an equal opportunity to present witnesses and any inculpatory and exculpatory evidence.</a:t>
            </a:r>
          </a:p>
          <a:p>
            <a:r>
              <a:rPr lang="en-US" sz="2200"/>
              <a:t>There can be no restriction on the parties’ ability to discuss the case and gather evidence.</a:t>
            </a:r>
          </a:p>
          <a:p>
            <a:r>
              <a:rPr lang="en-US" sz="2200"/>
              <a:t>The parties must have opportunity to have others present during a grievance proceeding, including an advisor of their choice (can be an attorney).</a:t>
            </a:r>
          </a:p>
          <a:p>
            <a:pPr lvl="1"/>
            <a:r>
              <a:rPr lang="en-US" sz="2200"/>
              <a:t>*But the school district can restrict the extent to which advisors may participate IF the restrictions apply equally to both parties.</a:t>
            </a:r>
          </a:p>
          <a:p>
            <a:pPr marL="0" indent="0">
              <a:buNone/>
            </a:pPr>
            <a:endParaRPr lang="en-US" sz="2200"/>
          </a:p>
        </p:txBody>
      </p:sp>
      <p:sp>
        <p:nvSpPr>
          <p:cNvPr id="4" name="Slide Number Placeholder 3">
            <a:extLst>
              <a:ext uri="{FF2B5EF4-FFF2-40B4-BE49-F238E27FC236}">
                <a16:creationId xmlns:a16="http://schemas.microsoft.com/office/drawing/2014/main" id="{50A42E4D-33E8-4AD3-B5EF-86654C2D7F9A}"/>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50</a:t>
            </a:fld>
            <a:endParaRPr lang="en-US"/>
          </a:p>
        </p:txBody>
      </p:sp>
    </p:spTree>
    <p:extLst>
      <p:ext uri="{BB962C8B-B14F-4D97-AF65-F5344CB8AC3E}">
        <p14:creationId xmlns:p14="http://schemas.microsoft.com/office/powerpoint/2010/main" val="3122751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41BEDD-B1F4-4168-A8CF-C99CCEF2015D}"/>
              </a:ext>
            </a:extLst>
          </p:cNvPr>
          <p:cNvSpPr>
            <a:spLocks noGrp="1"/>
          </p:cNvSpPr>
          <p:nvPr>
            <p:ph type="title"/>
          </p:nvPr>
        </p:nvSpPr>
        <p:spPr>
          <a:xfrm>
            <a:off x="841248" y="548640"/>
            <a:ext cx="3600860" cy="5431536"/>
          </a:xfrm>
        </p:spPr>
        <p:txBody>
          <a:bodyPr>
            <a:normAutofit/>
          </a:bodyPr>
          <a:lstStyle/>
          <a:p>
            <a:pPr algn="ctr"/>
            <a:r>
              <a:rPr lang="en-US" sz="5000" b="1" dirty="0"/>
              <a:t>Grievance Process: Investigation </a:t>
            </a: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AE4120-F27F-45A8-834D-71BF140ACF1A}"/>
              </a:ext>
            </a:extLst>
          </p:cNvPr>
          <p:cNvSpPr>
            <a:spLocks noGrp="1"/>
          </p:cNvSpPr>
          <p:nvPr>
            <p:ph idx="1"/>
          </p:nvPr>
        </p:nvSpPr>
        <p:spPr>
          <a:xfrm>
            <a:off x="5126418" y="552091"/>
            <a:ext cx="6224335" cy="5431536"/>
          </a:xfrm>
        </p:spPr>
        <p:txBody>
          <a:bodyPr anchor="ctr">
            <a:normAutofit/>
          </a:bodyPr>
          <a:lstStyle/>
          <a:p>
            <a:r>
              <a:rPr lang="en-US" sz="2200"/>
              <a:t>Must provide to the party whose participation is invited or expected written notice of the date, time, location, participants, and purpose of all hearings, investigative interviews, or other meetings with a party, with sufficient time for the party to prepare to participate.</a:t>
            </a:r>
          </a:p>
          <a:p>
            <a:r>
              <a:rPr lang="en-US" sz="2200"/>
              <a:t>Both parties must receive an equal opportunity to inspect/review any evidence.</a:t>
            </a:r>
          </a:p>
          <a:p>
            <a:pPr lvl="1"/>
            <a:r>
              <a:rPr lang="en-US" sz="2200"/>
              <a:t>Before an investigative report is completed, both parties (and their advisors) must receive the evidence and have ten days to submit a written response.</a:t>
            </a:r>
          </a:p>
          <a:p>
            <a:pPr lvl="1"/>
            <a:r>
              <a:rPr lang="en-US" sz="2200"/>
              <a:t>The investigator must consider the written response before completing the final report. </a:t>
            </a:r>
          </a:p>
        </p:txBody>
      </p:sp>
      <p:sp>
        <p:nvSpPr>
          <p:cNvPr id="4" name="Slide Number Placeholder 3">
            <a:extLst>
              <a:ext uri="{FF2B5EF4-FFF2-40B4-BE49-F238E27FC236}">
                <a16:creationId xmlns:a16="http://schemas.microsoft.com/office/drawing/2014/main" id="{CC13621B-5A5E-40F4-89A9-232DA4EE501C}"/>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51</a:t>
            </a:fld>
            <a:endParaRPr lang="en-US"/>
          </a:p>
        </p:txBody>
      </p:sp>
    </p:spTree>
    <p:extLst>
      <p:ext uri="{BB962C8B-B14F-4D97-AF65-F5344CB8AC3E}">
        <p14:creationId xmlns:p14="http://schemas.microsoft.com/office/powerpoint/2010/main" val="3356174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5AA1C4-2F17-48AB-8508-3D041DDF23E9}"/>
              </a:ext>
            </a:extLst>
          </p:cNvPr>
          <p:cNvSpPr>
            <a:spLocks noGrp="1"/>
          </p:cNvSpPr>
          <p:nvPr>
            <p:ph type="title"/>
          </p:nvPr>
        </p:nvSpPr>
        <p:spPr>
          <a:xfrm>
            <a:off x="640080" y="325369"/>
            <a:ext cx="4368602" cy="1956841"/>
          </a:xfrm>
        </p:spPr>
        <p:txBody>
          <a:bodyPr anchor="b">
            <a:normAutofit/>
          </a:bodyPr>
          <a:lstStyle/>
          <a:p>
            <a:pPr algn="ctr"/>
            <a:r>
              <a:rPr lang="en-US" sz="4200" b="1" dirty="0"/>
              <a:t>Grievance Process: Investigation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9D84FF-9153-42F0-802A-9CF9BD45AA66}"/>
              </a:ext>
            </a:extLst>
          </p:cNvPr>
          <p:cNvSpPr>
            <a:spLocks noGrp="1"/>
          </p:cNvSpPr>
          <p:nvPr>
            <p:ph idx="1"/>
          </p:nvPr>
        </p:nvSpPr>
        <p:spPr>
          <a:xfrm>
            <a:off x="640080" y="2872899"/>
            <a:ext cx="4243589" cy="3320668"/>
          </a:xfrm>
        </p:spPr>
        <p:txBody>
          <a:bodyPr>
            <a:normAutofit/>
          </a:bodyPr>
          <a:lstStyle/>
          <a:p>
            <a:r>
              <a:rPr lang="en-US" sz="2200"/>
              <a:t>Must create an investigative report that fairly summarizes the relevant evidence and provide the parties (and their advisors) with a copy at least ten days before a hearing “for their review and written response.”</a:t>
            </a:r>
          </a:p>
          <a:p>
            <a:r>
              <a:rPr lang="en-US" sz="2200"/>
              <a:t>A live hearing is NOT required for K12 school districts.</a:t>
            </a:r>
          </a:p>
          <a:p>
            <a:pPr marL="0" indent="0">
              <a:buNone/>
            </a:pPr>
            <a:endParaRPr lang="en-US" sz="2200"/>
          </a:p>
          <a:p>
            <a:endParaRPr lang="en-US" sz="2200"/>
          </a:p>
        </p:txBody>
      </p:sp>
      <p:pic>
        <p:nvPicPr>
          <p:cNvPr id="7" name="Picture 6">
            <a:extLst>
              <a:ext uri="{FF2B5EF4-FFF2-40B4-BE49-F238E27FC236}">
                <a16:creationId xmlns:a16="http://schemas.microsoft.com/office/drawing/2014/main" id="{744E8F0C-9CAC-429A-A122-B6377BADC689}"/>
              </a:ext>
            </a:extLst>
          </p:cNvPr>
          <p:cNvPicPr>
            <a:picLocks noChangeAspect="1"/>
          </p:cNvPicPr>
          <p:nvPr/>
        </p:nvPicPr>
        <p:blipFill rotWithShape="1">
          <a:blip r:embed="rId2"/>
          <a:srcRect l="7094" r="1968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5C895B2A-462B-4CFA-A87F-0F09118409C6}"/>
              </a:ext>
            </a:extLst>
          </p:cNvPr>
          <p:cNvSpPr>
            <a:spLocks noGrp="1"/>
          </p:cNvSpPr>
          <p:nvPr>
            <p:ph type="sldNum" sz="quarter" idx="12"/>
          </p:nvPr>
        </p:nvSpPr>
        <p:spPr>
          <a:xfrm>
            <a:off x="10439400" y="6356350"/>
            <a:ext cx="914400" cy="365125"/>
          </a:xfrm>
        </p:spPr>
        <p:txBody>
          <a:bodyPr>
            <a:normAutofit/>
          </a:bodyPr>
          <a:lstStyle/>
          <a:p>
            <a:pPr>
              <a:spcAft>
                <a:spcPts val="600"/>
              </a:spcAft>
            </a:pPr>
            <a:fld id="{F1E0EA2E-A075-4026-B490-AECC2D6B579E}" type="slidenum">
              <a:rPr lang="en-US">
                <a:solidFill>
                  <a:srgbClr val="FFFFFF"/>
                </a:solidFill>
              </a:rPr>
              <a:pPr>
                <a:spcAft>
                  <a:spcPts val="600"/>
                </a:spcAft>
              </a:pPr>
              <a:t>52</a:t>
            </a:fld>
            <a:endParaRPr lang="en-US">
              <a:solidFill>
                <a:srgbClr val="FFFFFF"/>
              </a:solidFill>
            </a:endParaRPr>
          </a:p>
        </p:txBody>
      </p:sp>
    </p:spTree>
    <p:extLst>
      <p:ext uri="{BB962C8B-B14F-4D97-AF65-F5344CB8AC3E}">
        <p14:creationId xmlns:p14="http://schemas.microsoft.com/office/powerpoint/2010/main" val="2516116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1FED5-F466-4AC4-BFD1-C47661EA58EA}"/>
              </a:ext>
            </a:extLst>
          </p:cNvPr>
          <p:cNvSpPr>
            <a:spLocks noGrp="1"/>
          </p:cNvSpPr>
          <p:nvPr>
            <p:ph type="title"/>
          </p:nvPr>
        </p:nvSpPr>
        <p:spPr>
          <a:xfrm>
            <a:off x="838200" y="365125"/>
            <a:ext cx="10515600" cy="1325563"/>
          </a:xfrm>
        </p:spPr>
        <p:txBody>
          <a:bodyPr>
            <a:normAutofit/>
          </a:bodyPr>
          <a:lstStyle/>
          <a:p>
            <a:pPr algn="ctr"/>
            <a:r>
              <a:rPr lang="en-US" sz="4200" b="1" dirty="0"/>
              <a:t>Grievance Process: Adjudication </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75341E-FFAB-4760-AF47-E7ECEA8B6B7F}"/>
              </a:ext>
            </a:extLst>
          </p:cNvPr>
          <p:cNvSpPr>
            <a:spLocks noGrp="1"/>
          </p:cNvSpPr>
          <p:nvPr>
            <p:ph idx="1"/>
          </p:nvPr>
        </p:nvSpPr>
        <p:spPr>
          <a:xfrm>
            <a:off x="838200" y="1929383"/>
            <a:ext cx="10515600" cy="4792091"/>
          </a:xfrm>
        </p:spPr>
        <p:txBody>
          <a:bodyPr>
            <a:normAutofit fontScale="85000" lnSpcReduction="20000"/>
          </a:bodyPr>
          <a:lstStyle/>
          <a:p>
            <a:r>
              <a:rPr lang="en-US" sz="2000" dirty="0"/>
              <a:t>After providing investigative report to both parties, each party must have opportunity to submit written questions that a party wants asked of any party or witness.</a:t>
            </a:r>
          </a:p>
          <a:p>
            <a:pPr lvl="1"/>
            <a:r>
              <a:rPr lang="en-US" sz="1600" dirty="0"/>
              <a:t>Questions and evidence about the complainant's sexual predisposition or prior sexual behavior are not relevant, unless such questions and evidence about the complainant's prior sexual behavior are offered to prove that someone other than the respondent committed the conduct alleged by the complainant, or if the questions and evidence concern specific incidents of the complainant's prior sexual behavior with respect to the respondent and are offered to prove consent.</a:t>
            </a:r>
          </a:p>
          <a:p>
            <a:r>
              <a:rPr lang="en-US" sz="2000" dirty="0"/>
              <a:t>Live hearings with cross-examination are not required in the K-12 setting.</a:t>
            </a:r>
          </a:p>
          <a:p>
            <a:r>
              <a:rPr lang="en-US" sz="2000" dirty="0"/>
              <a:t>Each party must also receive the answers to the questions and must be allowed to submit additional, limited follow up questions.</a:t>
            </a:r>
          </a:p>
          <a:p>
            <a:r>
              <a:rPr lang="en-US" sz="2000" dirty="0"/>
              <a:t>The Decision-Maker will objectively evaluate the evidence as summarized in the Investigative Report and the parties’ responses and any questions or answers, and will reach a conclusion based upon the standard of evidence.</a:t>
            </a:r>
          </a:p>
          <a:p>
            <a:r>
              <a:rPr lang="en-US" sz="2000" dirty="0"/>
              <a:t>The </a:t>
            </a:r>
            <a:r>
              <a:rPr lang="en-US" sz="2000" b="1" u="sng" dirty="0"/>
              <a:t>Decision-Maker</a:t>
            </a:r>
            <a:r>
              <a:rPr lang="en-US" sz="2000" dirty="0"/>
              <a:t>, who cannot be the same person as the Title IX Coordinator or the Investigator(s), must issue a written determination regarding responsibility which includes: </a:t>
            </a:r>
          </a:p>
          <a:p>
            <a:pPr lvl="1"/>
            <a:r>
              <a:rPr lang="en-US" sz="2000" dirty="0"/>
              <a:t>Allegations constituting sexual harassment;</a:t>
            </a:r>
          </a:p>
          <a:p>
            <a:pPr lvl="1"/>
            <a:r>
              <a:rPr lang="en-US" sz="2000" dirty="0"/>
              <a:t>Description of the matter’s procedural history;</a:t>
            </a:r>
          </a:p>
          <a:p>
            <a:pPr lvl="1"/>
            <a:r>
              <a:rPr lang="en-US" sz="2000" dirty="0"/>
              <a:t>Findings of fact supporting the determination;</a:t>
            </a:r>
          </a:p>
          <a:p>
            <a:pPr lvl="1"/>
            <a:r>
              <a:rPr lang="en-US" sz="2000" dirty="0"/>
              <a:t>Conclusions reached by applying the school’s code of conduct to the facts;</a:t>
            </a:r>
          </a:p>
          <a:p>
            <a:pPr lvl="1"/>
            <a:r>
              <a:rPr lang="en-US" sz="2000" dirty="0"/>
              <a:t>Explanation of the rationale for the conclusions, including a determination of responsibility, disciplinary sanctions, and remedies; and</a:t>
            </a:r>
          </a:p>
          <a:p>
            <a:pPr lvl="1"/>
            <a:r>
              <a:rPr lang="en-US" sz="2000" dirty="0"/>
              <a:t>Description of the school’s appellate procedures.</a:t>
            </a:r>
          </a:p>
        </p:txBody>
      </p:sp>
      <p:sp>
        <p:nvSpPr>
          <p:cNvPr id="4" name="Slide Number Placeholder 3">
            <a:extLst>
              <a:ext uri="{FF2B5EF4-FFF2-40B4-BE49-F238E27FC236}">
                <a16:creationId xmlns:a16="http://schemas.microsoft.com/office/drawing/2014/main" id="{E54A7DF0-1CE7-4D92-8E67-7EEFC45640EB}"/>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53</a:t>
            </a:fld>
            <a:endParaRPr lang="en-US"/>
          </a:p>
        </p:txBody>
      </p:sp>
    </p:spTree>
    <p:extLst>
      <p:ext uri="{BB962C8B-B14F-4D97-AF65-F5344CB8AC3E}">
        <p14:creationId xmlns:p14="http://schemas.microsoft.com/office/powerpoint/2010/main" val="3810668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565CE4-6176-D6B4-B5EB-1CC798679EFA}"/>
              </a:ext>
            </a:extLst>
          </p:cNvPr>
          <p:cNvSpPr>
            <a:spLocks noGrp="1"/>
          </p:cNvSpPr>
          <p:nvPr>
            <p:ph type="title"/>
          </p:nvPr>
        </p:nvSpPr>
        <p:spPr>
          <a:xfrm>
            <a:off x="838200" y="365125"/>
            <a:ext cx="10515600" cy="1325563"/>
          </a:xfrm>
        </p:spPr>
        <p:txBody>
          <a:bodyPr>
            <a:normAutofit/>
          </a:bodyPr>
          <a:lstStyle/>
          <a:p>
            <a:r>
              <a:rPr lang="en-US" sz="5400" b="1"/>
              <a:t>Exchange of Questions and Answers</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7D405C-7127-E2D9-1AF3-26FE9DCC3C49}"/>
              </a:ext>
            </a:extLst>
          </p:cNvPr>
          <p:cNvSpPr>
            <a:spLocks noGrp="1"/>
          </p:cNvSpPr>
          <p:nvPr>
            <p:ph idx="1"/>
          </p:nvPr>
        </p:nvSpPr>
        <p:spPr>
          <a:xfrm>
            <a:off x="838200" y="1929383"/>
            <a:ext cx="10515600" cy="4792092"/>
          </a:xfrm>
        </p:spPr>
        <p:txBody>
          <a:bodyPr>
            <a:normAutofit/>
          </a:bodyPr>
          <a:lstStyle/>
          <a:p>
            <a:r>
              <a:rPr lang="en-US" sz="1800" dirty="0"/>
              <a:t>The Decision-Maker will invite each party to submit proposed written questions for other parties/witnesses. </a:t>
            </a:r>
          </a:p>
          <a:p>
            <a:r>
              <a:rPr lang="en-US" sz="1800" dirty="0"/>
              <a:t>Upon receipt of the proposed questions, the Decision-Maker will review the proposed questions and determine which questions will be permitted.</a:t>
            </a:r>
          </a:p>
          <a:p>
            <a:r>
              <a:rPr lang="en-US" sz="1800" dirty="0"/>
              <a:t>The Decision-Maker will limit or disallow questions on the basis that they are irrelevant, repetitive, or abusive.</a:t>
            </a:r>
          </a:p>
          <a:p>
            <a:r>
              <a:rPr lang="en-US" sz="1800" dirty="0"/>
              <a:t>The Decision-Maker will explain any decision to exclude a question that is not relevant, or to reframe it for relevance.</a:t>
            </a:r>
          </a:p>
          <a:p>
            <a:r>
              <a:rPr lang="en-US" sz="1800" dirty="0"/>
              <a:t>The Decision-Maker will provide the parties and witnesses with relevant written questions to be answered.</a:t>
            </a:r>
          </a:p>
          <a:p>
            <a:r>
              <a:rPr lang="en-US" sz="1800" dirty="0"/>
              <a:t>The Decision-Maker will then set out a period of time whereby the parties and witnesses are to submit written responses and any appropriate follow-up questions or comments by the parties.</a:t>
            </a:r>
          </a:p>
          <a:p>
            <a:r>
              <a:rPr lang="en-US" sz="1800" dirty="0"/>
              <a:t>The Decision-Maker will set reasonable deadlines for submission and response to questions (5-10 days would be reasonable).</a:t>
            </a:r>
          </a:p>
          <a:p>
            <a:r>
              <a:rPr lang="en-US" sz="1800" dirty="0"/>
              <a:t>The Decision-Maker may in his/her discretion grant lesser weight to last-minute information or evidence introduced through the exchange of written questions that was not previously presented for investigation by investigators.</a:t>
            </a:r>
          </a:p>
        </p:txBody>
      </p:sp>
      <p:sp>
        <p:nvSpPr>
          <p:cNvPr id="4" name="Slide Number Placeholder 3">
            <a:extLst>
              <a:ext uri="{FF2B5EF4-FFF2-40B4-BE49-F238E27FC236}">
                <a16:creationId xmlns:a16="http://schemas.microsoft.com/office/drawing/2014/main" id="{287B7D19-38E1-9593-B373-E8346B9E1609}"/>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54</a:t>
            </a:fld>
            <a:endParaRPr lang="en-US"/>
          </a:p>
        </p:txBody>
      </p:sp>
    </p:spTree>
    <p:extLst>
      <p:ext uri="{BB962C8B-B14F-4D97-AF65-F5344CB8AC3E}">
        <p14:creationId xmlns:p14="http://schemas.microsoft.com/office/powerpoint/2010/main" val="4053593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39D182-987E-EA0D-A8FE-6F37D78F5F16}"/>
              </a:ext>
            </a:extLst>
          </p:cNvPr>
          <p:cNvSpPr>
            <a:spLocks noGrp="1"/>
          </p:cNvSpPr>
          <p:nvPr>
            <p:ph type="title"/>
          </p:nvPr>
        </p:nvSpPr>
        <p:spPr>
          <a:xfrm>
            <a:off x="599603" y="643467"/>
            <a:ext cx="3840480" cy="5571066"/>
          </a:xfrm>
        </p:spPr>
        <p:txBody>
          <a:bodyPr anchor="ctr">
            <a:normAutofit/>
          </a:bodyPr>
          <a:lstStyle/>
          <a:p>
            <a:pPr algn="ctr"/>
            <a:r>
              <a:rPr lang="en-US" sz="5000" b="1" dirty="0"/>
              <a:t>Written Determination Regarding Responsibility</a:t>
            </a:r>
          </a:p>
        </p:txBody>
      </p:sp>
      <p:sp>
        <p:nvSpPr>
          <p:cNvPr id="11" name="Freeform: Shape 10">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A9788E1-FDD2-B752-805B-BFBBF2A446FE}"/>
              </a:ext>
            </a:extLst>
          </p:cNvPr>
          <p:cNvSpPr>
            <a:spLocks noGrp="1"/>
          </p:cNvSpPr>
          <p:nvPr>
            <p:ph idx="1"/>
          </p:nvPr>
        </p:nvSpPr>
        <p:spPr>
          <a:xfrm>
            <a:off x="5568695" y="643467"/>
            <a:ext cx="6520635" cy="6078008"/>
          </a:xfrm>
        </p:spPr>
        <p:txBody>
          <a:bodyPr anchor="ctr">
            <a:normAutofit/>
          </a:bodyPr>
          <a:lstStyle/>
          <a:p>
            <a:r>
              <a:rPr lang="en-US" sz="1800" dirty="0">
                <a:solidFill>
                  <a:srgbClr val="FFFFFF"/>
                </a:solidFill>
              </a:rPr>
              <a:t>Identification of the allegations potentially constituting sexual harassment;</a:t>
            </a:r>
          </a:p>
          <a:p>
            <a:r>
              <a:rPr lang="en-US" sz="1800" dirty="0">
                <a:solidFill>
                  <a:srgbClr val="FFFFFF"/>
                </a:solidFill>
              </a:rPr>
              <a:t>A description of the procedural steps taken;</a:t>
            </a:r>
          </a:p>
          <a:p>
            <a:r>
              <a:rPr lang="en-US" sz="1800" dirty="0">
                <a:solidFill>
                  <a:srgbClr val="FFFFFF"/>
                </a:solidFill>
              </a:rPr>
              <a:t>Findings of fact supporting the determination;</a:t>
            </a:r>
          </a:p>
          <a:p>
            <a:r>
              <a:rPr lang="en-US" sz="1800" dirty="0">
                <a:solidFill>
                  <a:srgbClr val="FFFFFF"/>
                </a:solidFill>
              </a:rPr>
              <a:t>Conclusions regarding the application of the policy (burden of proof, standard of evidence) to the facts;</a:t>
            </a:r>
          </a:p>
          <a:p>
            <a:r>
              <a:rPr lang="en-US" sz="1800" dirty="0">
                <a:solidFill>
                  <a:srgbClr val="FFFFFF"/>
                </a:solidFill>
              </a:rPr>
              <a:t>A statement of, and rationale for, the result as to each allegation, including:</a:t>
            </a:r>
          </a:p>
          <a:p>
            <a:pPr lvl="1"/>
            <a:r>
              <a:rPr lang="en-US" sz="1800" dirty="0">
                <a:solidFill>
                  <a:srgbClr val="FFFFFF"/>
                </a:solidFill>
              </a:rPr>
              <a:t>A determination regarding responsibility</a:t>
            </a:r>
          </a:p>
          <a:p>
            <a:pPr lvl="1"/>
            <a:r>
              <a:rPr lang="en-US" sz="1800" dirty="0">
                <a:solidFill>
                  <a:srgbClr val="FFFFFF"/>
                </a:solidFill>
              </a:rPr>
              <a:t>Any disciplinary sanctions (if substantiated), and (or recommendation for sanctions)</a:t>
            </a:r>
          </a:p>
          <a:p>
            <a:pPr lvl="1"/>
            <a:r>
              <a:rPr lang="en-US" sz="1800" dirty="0">
                <a:solidFill>
                  <a:srgbClr val="FFFFFF"/>
                </a:solidFill>
              </a:rPr>
              <a:t>Whether remedies designed to restore or preserve equal access to the district’s education program or activity will be provided to the Complainant; </a:t>
            </a:r>
          </a:p>
          <a:p>
            <a:pPr lvl="2"/>
            <a:r>
              <a:rPr lang="en-US" sz="1800" dirty="0">
                <a:solidFill>
                  <a:srgbClr val="FFFFFF"/>
                </a:solidFill>
              </a:rPr>
              <a:t>If supportive measures do not impact the Respondent, they should not be disclosed in the Notice, instead indicate “remedies will be provided to the Complainant”.</a:t>
            </a:r>
          </a:p>
          <a:p>
            <a:r>
              <a:rPr lang="en-US" sz="1800" dirty="0">
                <a:solidFill>
                  <a:srgbClr val="FFFFFF"/>
                </a:solidFill>
              </a:rPr>
              <a:t>Procedures and permissible bases for the parties to appeal the determination.</a:t>
            </a:r>
          </a:p>
          <a:p>
            <a:endParaRPr lang="en-US" sz="1500" dirty="0">
              <a:solidFill>
                <a:srgbClr val="FFFFFF"/>
              </a:solidFill>
            </a:endParaRPr>
          </a:p>
        </p:txBody>
      </p:sp>
      <p:sp>
        <p:nvSpPr>
          <p:cNvPr id="4" name="Slide Number Placeholder 3">
            <a:extLst>
              <a:ext uri="{FF2B5EF4-FFF2-40B4-BE49-F238E27FC236}">
                <a16:creationId xmlns:a16="http://schemas.microsoft.com/office/drawing/2014/main" id="{4F13D043-DBFA-CC05-A71B-C65979EFB7E7}"/>
              </a:ext>
            </a:extLst>
          </p:cNvPr>
          <p:cNvSpPr>
            <a:spLocks noGrp="1"/>
          </p:cNvSpPr>
          <p:nvPr>
            <p:ph type="sldNum" sz="quarter" idx="12"/>
          </p:nvPr>
        </p:nvSpPr>
        <p:spPr>
          <a:xfrm>
            <a:off x="10134600" y="6356350"/>
            <a:ext cx="1219200" cy="365125"/>
          </a:xfrm>
        </p:spPr>
        <p:txBody>
          <a:bodyPr>
            <a:normAutofit/>
          </a:bodyPr>
          <a:lstStyle/>
          <a:p>
            <a:pPr>
              <a:spcAft>
                <a:spcPts val="600"/>
              </a:spcAft>
            </a:pPr>
            <a:fld id="{F1E0EA2E-A075-4026-B490-AECC2D6B579E}" type="slidenum">
              <a:rPr lang="en-US">
                <a:solidFill>
                  <a:srgbClr val="FFFFFF"/>
                </a:solidFill>
              </a:rPr>
              <a:pPr>
                <a:spcAft>
                  <a:spcPts val="600"/>
                </a:spcAft>
              </a:pPr>
              <a:t>55</a:t>
            </a:fld>
            <a:endParaRPr lang="en-US">
              <a:solidFill>
                <a:srgbClr val="FFFFFF"/>
              </a:solidFill>
            </a:endParaRPr>
          </a:p>
        </p:txBody>
      </p:sp>
    </p:spTree>
    <p:extLst>
      <p:ext uri="{BB962C8B-B14F-4D97-AF65-F5344CB8AC3E}">
        <p14:creationId xmlns:p14="http://schemas.microsoft.com/office/powerpoint/2010/main" val="1731538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085A98-20E8-4329-B55E-A3A00C03FBD9}"/>
              </a:ext>
            </a:extLst>
          </p:cNvPr>
          <p:cNvSpPr>
            <a:spLocks noGrp="1"/>
          </p:cNvSpPr>
          <p:nvPr>
            <p:ph type="title"/>
          </p:nvPr>
        </p:nvSpPr>
        <p:spPr>
          <a:xfrm>
            <a:off x="640080" y="325369"/>
            <a:ext cx="4368602" cy="1956841"/>
          </a:xfrm>
        </p:spPr>
        <p:txBody>
          <a:bodyPr anchor="b">
            <a:normAutofit/>
          </a:bodyPr>
          <a:lstStyle/>
          <a:p>
            <a:pPr algn="ctr"/>
            <a:r>
              <a:rPr lang="en-US" sz="4200" b="1" dirty="0"/>
              <a:t>Grievance Process: </a:t>
            </a:r>
            <a:br>
              <a:rPr lang="en-US" sz="4200" b="1" dirty="0"/>
            </a:br>
            <a:r>
              <a:rPr lang="en-US" sz="4200" b="1" dirty="0"/>
              <a:t>Determination of Responsibility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A74BA0-F2DD-4B07-AF0F-DE626F7059E3}"/>
              </a:ext>
            </a:extLst>
          </p:cNvPr>
          <p:cNvSpPr>
            <a:spLocks noGrp="1"/>
          </p:cNvSpPr>
          <p:nvPr>
            <p:ph idx="1"/>
          </p:nvPr>
        </p:nvSpPr>
        <p:spPr>
          <a:xfrm>
            <a:off x="640080" y="2872899"/>
            <a:ext cx="5259977" cy="3659732"/>
          </a:xfrm>
        </p:spPr>
        <p:txBody>
          <a:bodyPr>
            <a:normAutofit/>
          </a:bodyPr>
          <a:lstStyle/>
          <a:p>
            <a:r>
              <a:rPr lang="en-US" sz="2000" dirty="0"/>
              <a:t>The school district must provide the written documentation to the parties simultaneously.</a:t>
            </a:r>
          </a:p>
          <a:p>
            <a:r>
              <a:rPr lang="en-US" sz="2000" dirty="0"/>
              <a:t>The determination regarding responsibility becomes final either on:</a:t>
            </a:r>
          </a:p>
          <a:p>
            <a:pPr lvl="1"/>
            <a:r>
              <a:rPr lang="en-US" sz="2000" dirty="0"/>
              <a:t>The date that the school district provides the parties with the written determination of the result of the appeal (if appeal is filed); OR</a:t>
            </a:r>
          </a:p>
          <a:p>
            <a:pPr lvl="1"/>
            <a:r>
              <a:rPr lang="en-US" sz="2000" dirty="0"/>
              <a:t>The date on which an appeal would no longer be considered timely (if no appeal is filed). </a:t>
            </a:r>
          </a:p>
          <a:p>
            <a:endParaRPr lang="en-US" sz="1700" dirty="0"/>
          </a:p>
        </p:txBody>
      </p:sp>
      <p:pic>
        <p:nvPicPr>
          <p:cNvPr id="7" name="Picture 6" descr="Hourglass and a calendar">
            <a:extLst>
              <a:ext uri="{FF2B5EF4-FFF2-40B4-BE49-F238E27FC236}">
                <a16:creationId xmlns:a16="http://schemas.microsoft.com/office/drawing/2014/main" id="{F198F94F-4D93-4081-A92B-E4A5D0CAB98D}"/>
              </a:ext>
            </a:extLst>
          </p:cNvPr>
          <p:cNvPicPr>
            <a:picLocks noChangeAspect="1"/>
          </p:cNvPicPr>
          <p:nvPr/>
        </p:nvPicPr>
        <p:blipFill>
          <a:blip r:embed="rId2"/>
          <a:srcRect l="16402" r="16402"/>
          <a:stretch/>
        </p:blipFill>
        <p:spPr>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4F465669-5CDB-46BB-98F7-B53FFA94979A}"/>
              </a:ext>
            </a:extLst>
          </p:cNvPr>
          <p:cNvSpPr>
            <a:spLocks noGrp="1"/>
          </p:cNvSpPr>
          <p:nvPr>
            <p:ph type="sldNum" sz="quarter" idx="12"/>
          </p:nvPr>
        </p:nvSpPr>
        <p:spPr>
          <a:xfrm>
            <a:off x="10439400" y="6356350"/>
            <a:ext cx="914400" cy="365125"/>
          </a:xfrm>
        </p:spPr>
        <p:txBody>
          <a:bodyPr>
            <a:normAutofit/>
          </a:bodyPr>
          <a:lstStyle/>
          <a:p>
            <a:pPr>
              <a:spcAft>
                <a:spcPts val="600"/>
              </a:spcAft>
            </a:pPr>
            <a:fld id="{F1E0EA2E-A075-4026-B490-AECC2D6B579E}" type="slidenum">
              <a:rPr lang="en-US">
                <a:solidFill>
                  <a:srgbClr val="FFFFFF"/>
                </a:solidFill>
              </a:rPr>
              <a:pPr>
                <a:spcAft>
                  <a:spcPts val="600"/>
                </a:spcAft>
              </a:pPr>
              <a:t>56</a:t>
            </a:fld>
            <a:endParaRPr lang="en-US">
              <a:solidFill>
                <a:srgbClr val="FFFFFF"/>
              </a:solidFill>
            </a:endParaRPr>
          </a:p>
        </p:txBody>
      </p:sp>
    </p:spTree>
    <p:extLst>
      <p:ext uri="{BB962C8B-B14F-4D97-AF65-F5344CB8AC3E}">
        <p14:creationId xmlns:p14="http://schemas.microsoft.com/office/powerpoint/2010/main" val="2784312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D2BC5-035A-4D7F-9BF2-32214AC45F57}"/>
              </a:ext>
            </a:extLst>
          </p:cNvPr>
          <p:cNvSpPr>
            <a:spLocks noGrp="1"/>
          </p:cNvSpPr>
          <p:nvPr>
            <p:ph type="title"/>
          </p:nvPr>
        </p:nvSpPr>
        <p:spPr>
          <a:xfrm>
            <a:off x="841248" y="548640"/>
            <a:ext cx="3600860" cy="5431536"/>
          </a:xfrm>
        </p:spPr>
        <p:txBody>
          <a:bodyPr>
            <a:normAutofit/>
          </a:bodyPr>
          <a:lstStyle/>
          <a:p>
            <a:pPr algn="ctr"/>
            <a:r>
              <a:rPr lang="en-US" sz="4600" b="1" dirty="0"/>
              <a:t>Grievance Process:</a:t>
            </a:r>
            <a:br>
              <a:rPr lang="en-US" sz="4600" b="1" dirty="0"/>
            </a:br>
            <a:r>
              <a:rPr lang="en-US" sz="4600" b="1" dirty="0"/>
              <a:t>Determination of Responsibility</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C06DA1-5C4C-4C90-AD15-5BB3659DFF20}"/>
              </a:ext>
            </a:extLst>
          </p:cNvPr>
          <p:cNvSpPr>
            <a:spLocks noGrp="1"/>
          </p:cNvSpPr>
          <p:nvPr>
            <p:ph idx="1"/>
          </p:nvPr>
        </p:nvSpPr>
        <p:spPr>
          <a:xfrm>
            <a:off x="5126418" y="552091"/>
            <a:ext cx="6224335" cy="5431536"/>
          </a:xfrm>
        </p:spPr>
        <p:txBody>
          <a:bodyPr anchor="ctr">
            <a:normAutofit/>
          </a:bodyPr>
          <a:lstStyle/>
          <a:p>
            <a:r>
              <a:rPr lang="en-US" sz="2200" b="1" u="sng" dirty="0"/>
              <a:t>Title IX Coordinator </a:t>
            </a:r>
            <a:r>
              <a:rPr lang="en-US" sz="2200" dirty="0"/>
              <a:t>is responsible for effective implementation of any remedies.</a:t>
            </a:r>
          </a:p>
          <a:p>
            <a:r>
              <a:rPr lang="en-US" sz="2200" dirty="0"/>
              <a:t>Both parties must have opportunity to appeal the following:</a:t>
            </a:r>
          </a:p>
          <a:p>
            <a:pPr lvl="1"/>
            <a:r>
              <a:rPr lang="en-US" sz="2200" dirty="0"/>
              <a:t>Determination regarding responsibility (on limited grounds); and</a:t>
            </a:r>
          </a:p>
          <a:p>
            <a:pPr lvl="1"/>
            <a:r>
              <a:rPr lang="en-US" sz="2200" dirty="0"/>
              <a:t>Dismissal of a formal complaint or any allegation therein.</a:t>
            </a:r>
          </a:p>
          <a:p>
            <a:pPr marL="0" indent="0">
              <a:buNone/>
            </a:pPr>
            <a:endParaRPr lang="en-US" sz="2200" dirty="0"/>
          </a:p>
        </p:txBody>
      </p:sp>
      <p:sp>
        <p:nvSpPr>
          <p:cNvPr id="4" name="Slide Number Placeholder 3">
            <a:extLst>
              <a:ext uri="{FF2B5EF4-FFF2-40B4-BE49-F238E27FC236}">
                <a16:creationId xmlns:a16="http://schemas.microsoft.com/office/drawing/2014/main" id="{95AEEFAC-EB30-4CCE-B84D-E696294B1FC6}"/>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57</a:t>
            </a:fld>
            <a:endParaRPr lang="en-US"/>
          </a:p>
        </p:txBody>
      </p:sp>
    </p:spTree>
    <p:extLst>
      <p:ext uri="{BB962C8B-B14F-4D97-AF65-F5344CB8AC3E}">
        <p14:creationId xmlns:p14="http://schemas.microsoft.com/office/powerpoint/2010/main" val="736695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F43DF-0233-4771-B406-6F22963E0359}"/>
              </a:ext>
            </a:extLst>
          </p:cNvPr>
          <p:cNvSpPr>
            <a:spLocks noGrp="1"/>
          </p:cNvSpPr>
          <p:nvPr>
            <p:ph type="title"/>
          </p:nvPr>
        </p:nvSpPr>
        <p:spPr>
          <a:xfrm>
            <a:off x="838200" y="365125"/>
            <a:ext cx="10515600" cy="1325563"/>
          </a:xfrm>
        </p:spPr>
        <p:txBody>
          <a:bodyPr>
            <a:normAutofit/>
          </a:bodyPr>
          <a:lstStyle/>
          <a:p>
            <a:pPr algn="ctr"/>
            <a:r>
              <a:rPr lang="en-US" sz="5400" b="1" dirty="0"/>
              <a:t>Grievance Process: Appeals </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9E0B6B-617A-4532-B1A3-08244D4336C6}"/>
              </a:ext>
            </a:extLst>
          </p:cNvPr>
          <p:cNvSpPr>
            <a:spLocks noGrp="1"/>
          </p:cNvSpPr>
          <p:nvPr>
            <p:ph idx="1"/>
          </p:nvPr>
        </p:nvSpPr>
        <p:spPr>
          <a:xfrm>
            <a:off x="838200" y="1929384"/>
            <a:ext cx="10515600" cy="4251960"/>
          </a:xfrm>
        </p:spPr>
        <p:txBody>
          <a:bodyPr>
            <a:normAutofit/>
          </a:bodyPr>
          <a:lstStyle/>
          <a:p>
            <a:r>
              <a:rPr lang="en-US" sz="2200" dirty="0"/>
              <a:t>Mandatory grounds for appeal:</a:t>
            </a:r>
          </a:p>
          <a:p>
            <a:pPr lvl="1"/>
            <a:r>
              <a:rPr lang="en-US" sz="2200" dirty="0"/>
              <a:t>Procedural irregularity that affected the outcome of the matter;</a:t>
            </a:r>
          </a:p>
          <a:p>
            <a:pPr lvl="1"/>
            <a:r>
              <a:rPr lang="en-US" sz="2200" dirty="0"/>
              <a:t>New evidence that was not reasonably available at the time the determination regarding responsibility or dismissal was made, that could affect the outcome of the matter; and </a:t>
            </a:r>
          </a:p>
          <a:p>
            <a:pPr lvl="1"/>
            <a:r>
              <a:rPr lang="en-US" sz="2200" dirty="0"/>
              <a:t>The </a:t>
            </a:r>
            <a:r>
              <a:rPr lang="en-US" sz="2200" b="1" u="sng" dirty="0"/>
              <a:t>Title IX Coordinator, Investigator(s), or Decision-Maker(s)</a:t>
            </a:r>
            <a:r>
              <a:rPr lang="en-US" sz="2200" dirty="0"/>
              <a:t> had a conflict of interest or bias that affected the outcome of the matter.</a:t>
            </a:r>
          </a:p>
          <a:p>
            <a:r>
              <a:rPr lang="en-US" sz="2200" dirty="0"/>
              <a:t>School districts can offer appeals equally to both parties on additional bases.</a:t>
            </a:r>
          </a:p>
          <a:p>
            <a:pPr lvl="1"/>
            <a:r>
              <a:rPr lang="en-US" sz="2200" dirty="0"/>
              <a:t>Please see Title IX Grievance Procedure for more information about bases for appeal. </a:t>
            </a:r>
          </a:p>
          <a:p>
            <a:endParaRPr lang="en-US" sz="2200" dirty="0"/>
          </a:p>
        </p:txBody>
      </p:sp>
      <p:sp>
        <p:nvSpPr>
          <p:cNvPr id="4" name="Slide Number Placeholder 3">
            <a:extLst>
              <a:ext uri="{FF2B5EF4-FFF2-40B4-BE49-F238E27FC236}">
                <a16:creationId xmlns:a16="http://schemas.microsoft.com/office/drawing/2014/main" id="{3B4C95C2-4A16-4920-91B3-9D90EF14F543}"/>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58</a:t>
            </a:fld>
            <a:endParaRPr lang="en-US"/>
          </a:p>
        </p:txBody>
      </p:sp>
    </p:spTree>
    <p:extLst>
      <p:ext uri="{BB962C8B-B14F-4D97-AF65-F5344CB8AC3E}">
        <p14:creationId xmlns:p14="http://schemas.microsoft.com/office/powerpoint/2010/main" val="168851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47791-384C-4832-AC50-C210BCFFC586}"/>
              </a:ext>
            </a:extLst>
          </p:cNvPr>
          <p:cNvSpPr>
            <a:spLocks noGrp="1"/>
          </p:cNvSpPr>
          <p:nvPr>
            <p:ph type="title"/>
          </p:nvPr>
        </p:nvSpPr>
        <p:spPr>
          <a:xfrm>
            <a:off x="841248" y="548640"/>
            <a:ext cx="3600860" cy="5431536"/>
          </a:xfrm>
        </p:spPr>
        <p:txBody>
          <a:bodyPr>
            <a:normAutofit/>
          </a:bodyPr>
          <a:lstStyle/>
          <a:p>
            <a:pPr algn="ctr"/>
            <a:r>
              <a:rPr lang="en-US" sz="5400" b="1" dirty="0"/>
              <a:t>Grievance Process: Informal Resolution</a:t>
            </a:r>
          </a:p>
        </p:txBody>
      </p:sp>
      <p:sp>
        <p:nvSpPr>
          <p:cNvPr id="2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CBFB0F-C73D-4F01-98A2-C31818E356B2}"/>
              </a:ext>
            </a:extLst>
          </p:cNvPr>
          <p:cNvSpPr>
            <a:spLocks noGrp="1"/>
          </p:cNvSpPr>
          <p:nvPr>
            <p:ph idx="1"/>
          </p:nvPr>
        </p:nvSpPr>
        <p:spPr>
          <a:xfrm>
            <a:off x="5126418" y="552091"/>
            <a:ext cx="6224335" cy="5431536"/>
          </a:xfrm>
        </p:spPr>
        <p:txBody>
          <a:bodyPr anchor="ctr">
            <a:normAutofit/>
          </a:bodyPr>
          <a:lstStyle/>
          <a:p>
            <a:r>
              <a:rPr lang="en-US" sz="2200"/>
              <a:t>A school district may facilitate an informal resolution process, such as mediation, in lieu of a formal grievance process.</a:t>
            </a:r>
          </a:p>
          <a:p>
            <a:r>
              <a:rPr lang="en-US" sz="2200"/>
              <a:t>Must first provide written notice to the parties of their rights, including the right to withdraw from the process at any time, and obtain both parties’ voluntary, written consent to informal measures.</a:t>
            </a:r>
          </a:p>
          <a:p>
            <a:r>
              <a:rPr lang="en-US" sz="2200"/>
              <a:t>Informal resolution processes are not allowed for formal complaints involved employee-respondents.</a:t>
            </a:r>
          </a:p>
          <a:p>
            <a:endParaRPr lang="en-US" sz="2200"/>
          </a:p>
        </p:txBody>
      </p:sp>
      <p:sp>
        <p:nvSpPr>
          <p:cNvPr id="4" name="Slide Number Placeholder 3">
            <a:extLst>
              <a:ext uri="{FF2B5EF4-FFF2-40B4-BE49-F238E27FC236}">
                <a16:creationId xmlns:a16="http://schemas.microsoft.com/office/drawing/2014/main" id="{48859EF7-8F34-4A47-9D6B-C5425E94F00C}"/>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59</a:t>
            </a:fld>
            <a:endParaRPr lang="en-US"/>
          </a:p>
        </p:txBody>
      </p:sp>
    </p:spTree>
    <p:extLst>
      <p:ext uri="{BB962C8B-B14F-4D97-AF65-F5344CB8AC3E}">
        <p14:creationId xmlns:p14="http://schemas.microsoft.com/office/powerpoint/2010/main" val="2396347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D8458B-5335-4837-89E8-6482F8FECC5C}"/>
              </a:ext>
            </a:extLst>
          </p:cNvPr>
          <p:cNvSpPr>
            <a:spLocks noGrp="1"/>
          </p:cNvSpPr>
          <p:nvPr>
            <p:ph type="title"/>
          </p:nvPr>
        </p:nvSpPr>
        <p:spPr>
          <a:xfrm>
            <a:off x="408707" y="1153571"/>
            <a:ext cx="3200400" cy="4461163"/>
          </a:xfrm>
        </p:spPr>
        <p:txBody>
          <a:bodyPr>
            <a:normAutofit/>
          </a:bodyPr>
          <a:lstStyle/>
          <a:p>
            <a:pPr algn="ctr"/>
            <a:r>
              <a:rPr lang="en-US" b="1" dirty="0">
                <a:solidFill>
                  <a:srgbClr val="FFFFFF"/>
                </a:solidFill>
              </a:rPr>
              <a:t>Pregnancy or Parental Status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18B8DD4-3868-4B9B-9AD5-3E8B6909B577}"/>
              </a:ext>
            </a:extLst>
          </p:cNvPr>
          <p:cNvSpPr>
            <a:spLocks noGrp="1"/>
          </p:cNvSpPr>
          <p:nvPr>
            <p:ph idx="1"/>
          </p:nvPr>
        </p:nvSpPr>
        <p:spPr>
          <a:xfrm>
            <a:off x="4447308" y="591344"/>
            <a:ext cx="6906491" cy="5585619"/>
          </a:xfrm>
        </p:spPr>
        <p:txBody>
          <a:bodyPr anchor="ctr">
            <a:normAutofit/>
          </a:bodyPr>
          <a:lstStyle/>
          <a:p>
            <a:r>
              <a:rPr lang="en-US"/>
              <a:t>Title IX prohibits a school from discriminating against a student based on the student’s:</a:t>
            </a:r>
          </a:p>
          <a:p>
            <a:pPr lvl="1"/>
            <a:r>
              <a:rPr lang="en-US"/>
              <a:t>Pregnancy</a:t>
            </a:r>
          </a:p>
          <a:p>
            <a:pPr lvl="1"/>
            <a:r>
              <a:rPr lang="en-US"/>
              <a:t>Childbirth</a:t>
            </a:r>
          </a:p>
          <a:p>
            <a:pPr lvl="1"/>
            <a:r>
              <a:rPr lang="en-US"/>
              <a:t>False pregnancy</a:t>
            </a:r>
          </a:p>
          <a:p>
            <a:pPr lvl="1"/>
            <a:r>
              <a:rPr lang="en-US"/>
              <a:t>Termination of pregnancy</a:t>
            </a:r>
          </a:p>
          <a:p>
            <a:pPr lvl="1"/>
            <a:r>
              <a:rPr lang="en-US"/>
              <a:t>Recovery from any of these conditions. </a:t>
            </a:r>
          </a:p>
          <a:p>
            <a:r>
              <a:rPr lang="en-US"/>
              <a:t>Title IX also prohibits a school from applying any rule related to a student’s parental, family, or marital status that treats students differently based on their sex.</a:t>
            </a:r>
          </a:p>
          <a:p>
            <a:pPr marL="0" indent="0">
              <a:buNone/>
            </a:pPr>
            <a:endParaRPr lang="en-US"/>
          </a:p>
          <a:p>
            <a:pPr lvl="1"/>
            <a:endParaRPr lang="en-US"/>
          </a:p>
        </p:txBody>
      </p:sp>
      <p:sp>
        <p:nvSpPr>
          <p:cNvPr id="4" name="Slide Number Placeholder 3">
            <a:extLst>
              <a:ext uri="{FF2B5EF4-FFF2-40B4-BE49-F238E27FC236}">
                <a16:creationId xmlns:a16="http://schemas.microsoft.com/office/drawing/2014/main" id="{34168377-E402-412B-BAF9-0C1ACCC7BDED}"/>
              </a:ext>
            </a:extLst>
          </p:cNvPr>
          <p:cNvSpPr>
            <a:spLocks noGrp="1"/>
          </p:cNvSpPr>
          <p:nvPr>
            <p:ph type="sldNum" sz="quarter" idx="12"/>
          </p:nvPr>
        </p:nvSpPr>
        <p:spPr>
          <a:xfrm>
            <a:off x="9541564" y="6356350"/>
            <a:ext cx="1812235" cy="365125"/>
          </a:xfrm>
        </p:spPr>
        <p:txBody>
          <a:bodyPr>
            <a:normAutofit/>
          </a:bodyPr>
          <a:lstStyle/>
          <a:p>
            <a:pPr>
              <a:spcAft>
                <a:spcPts val="600"/>
              </a:spcAft>
            </a:pPr>
            <a:fld id="{F1E0EA2E-A075-4026-B490-AECC2D6B579E}" type="slidenum">
              <a:rPr lang="en-US" smtClean="0"/>
              <a:pPr>
                <a:spcAft>
                  <a:spcPts val="600"/>
                </a:spcAft>
              </a:pPr>
              <a:t>6</a:t>
            </a:fld>
            <a:endParaRPr lang="en-US"/>
          </a:p>
        </p:txBody>
      </p:sp>
    </p:spTree>
    <p:extLst>
      <p:ext uri="{BB962C8B-B14F-4D97-AF65-F5344CB8AC3E}">
        <p14:creationId xmlns:p14="http://schemas.microsoft.com/office/powerpoint/2010/main" val="3242688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3166B-FE5C-4C89-8BF3-444CB3F1541D}"/>
              </a:ext>
            </a:extLst>
          </p:cNvPr>
          <p:cNvSpPr>
            <a:spLocks noGrp="1"/>
          </p:cNvSpPr>
          <p:nvPr>
            <p:ph type="title"/>
          </p:nvPr>
        </p:nvSpPr>
        <p:spPr>
          <a:xfrm>
            <a:off x="299748" y="1198418"/>
            <a:ext cx="3200400" cy="4461163"/>
          </a:xfrm>
        </p:spPr>
        <p:txBody>
          <a:bodyPr>
            <a:normAutofit/>
          </a:bodyPr>
          <a:lstStyle/>
          <a:p>
            <a:pPr algn="ctr"/>
            <a:r>
              <a:rPr lang="en-US" sz="4100" b="1" dirty="0">
                <a:solidFill>
                  <a:srgbClr val="FFFFFF"/>
                </a:solidFill>
              </a:rPr>
              <a:t>Grievance Process: </a:t>
            </a:r>
            <a:br>
              <a:rPr lang="en-US" sz="4100" b="1" dirty="0">
                <a:solidFill>
                  <a:srgbClr val="FFFFFF"/>
                </a:solidFill>
              </a:rPr>
            </a:br>
            <a:r>
              <a:rPr lang="en-US" sz="4100" b="1" dirty="0">
                <a:solidFill>
                  <a:srgbClr val="FFFFFF"/>
                </a:solidFill>
              </a:rPr>
              <a:t>Record Keeping Requirements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5194D54-F52E-42DF-9F1C-7DD54E3F589C}"/>
              </a:ext>
            </a:extLst>
          </p:cNvPr>
          <p:cNvSpPr>
            <a:spLocks noGrp="1"/>
          </p:cNvSpPr>
          <p:nvPr>
            <p:ph idx="1"/>
          </p:nvPr>
        </p:nvSpPr>
        <p:spPr>
          <a:xfrm>
            <a:off x="4447308" y="591344"/>
            <a:ext cx="6906491" cy="6266656"/>
          </a:xfrm>
        </p:spPr>
        <p:txBody>
          <a:bodyPr anchor="ctr">
            <a:normAutofit fontScale="92500" lnSpcReduction="10000"/>
          </a:bodyPr>
          <a:lstStyle/>
          <a:p>
            <a:r>
              <a:rPr lang="en-US" dirty="0"/>
              <a:t>School districts must maintain the following records for 7 years: </a:t>
            </a:r>
          </a:p>
          <a:p>
            <a:pPr lvl="1"/>
            <a:r>
              <a:rPr lang="en-US" dirty="0"/>
              <a:t>Each sexual harassment investigation, including determination, sanctions, and remedies resulting therefrom; </a:t>
            </a:r>
          </a:p>
          <a:p>
            <a:pPr lvl="1"/>
            <a:r>
              <a:rPr lang="en-US" dirty="0"/>
              <a:t>Any appeals therefrom;</a:t>
            </a:r>
          </a:p>
          <a:p>
            <a:pPr lvl="1"/>
            <a:r>
              <a:rPr lang="en-US" dirty="0"/>
              <a:t>Any informal resolutions thereof; and</a:t>
            </a:r>
          </a:p>
          <a:p>
            <a:pPr lvl="1"/>
            <a:r>
              <a:rPr lang="en-US" dirty="0"/>
              <a:t>All training materials, which the recipient must also make available for public inspection.</a:t>
            </a:r>
          </a:p>
          <a:p>
            <a:r>
              <a:rPr lang="en-US" dirty="0"/>
              <a:t>School districts must also maintain records of any other actions it takes, including supportive measures, in response to reports or formal complaints of sexual harassment.</a:t>
            </a:r>
          </a:p>
          <a:p>
            <a:r>
              <a:rPr lang="en-US" dirty="0"/>
              <a:t>This is why understanding the entirety of the process is so important—your actions (the District’s actions) will be memorialized for years, and it’s important to get it right.</a:t>
            </a:r>
          </a:p>
          <a:p>
            <a:endParaRPr lang="en-US" dirty="0"/>
          </a:p>
        </p:txBody>
      </p:sp>
      <p:sp>
        <p:nvSpPr>
          <p:cNvPr id="4" name="Slide Number Placeholder 3">
            <a:extLst>
              <a:ext uri="{FF2B5EF4-FFF2-40B4-BE49-F238E27FC236}">
                <a16:creationId xmlns:a16="http://schemas.microsoft.com/office/drawing/2014/main" id="{8D621CAD-6230-4031-9FE9-E6FEAABAD4CD}"/>
              </a:ext>
            </a:extLst>
          </p:cNvPr>
          <p:cNvSpPr>
            <a:spLocks noGrp="1"/>
          </p:cNvSpPr>
          <p:nvPr>
            <p:ph type="sldNum" sz="quarter" idx="12"/>
          </p:nvPr>
        </p:nvSpPr>
        <p:spPr>
          <a:xfrm>
            <a:off x="9541564" y="6356350"/>
            <a:ext cx="1812235" cy="365125"/>
          </a:xfrm>
        </p:spPr>
        <p:txBody>
          <a:bodyPr>
            <a:normAutofit/>
          </a:bodyPr>
          <a:lstStyle/>
          <a:p>
            <a:pPr>
              <a:spcAft>
                <a:spcPts val="600"/>
              </a:spcAft>
            </a:pPr>
            <a:fld id="{F1E0EA2E-A075-4026-B490-AECC2D6B579E}" type="slidenum">
              <a:rPr lang="en-US" smtClean="0"/>
              <a:pPr>
                <a:spcAft>
                  <a:spcPts val="600"/>
                </a:spcAft>
              </a:pPr>
              <a:t>60</a:t>
            </a:fld>
            <a:endParaRPr lang="en-US"/>
          </a:p>
        </p:txBody>
      </p:sp>
    </p:spTree>
    <p:extLst>
      <p:ext uri="{BB962C8B-B14F-4D97-AF65-F5344CB8AC3E}">
        <p14:creationId xmlns:p14="http://schemas.microsoft.com/office/powerpoint/2010/main" val="34431236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C6DBC-A74A-41BA-8790-2132C854984B}"/>
              </a:ext>
            </a:extLst>
          </p:cNvPr>
          <p:cNvSpPr>
            <a:spLocks noGrp="1"/>
          </p:cNvSpPr>
          <p:nvPr>
            <p:ph type="title"/>
          </p:nvPr>
        </p:nvSpPr>
        <p:spPr>
          <a:xfrm>
            <a:off x="956826" y="1112969"/>
            <a:ext cx="3937298" cy="4166010"/>
          </a:xfrm>
        </p:spPr>
        <p:txBody>
          <a:bodyPr>
            <a:normAutofit/>
          </a:bodyPr>
          <a:lstStyle/>
          <a:p>
            <a:pPr algn="ctr"/>
            <a:r>
              <a:rPr lang="en-US" b="1" dirty="0">
                <a:solidFill>
                  <a:srgbClr val="FFFFFF"/>
                </a:solidFill>
              </a:rPr>
              <a:t>Reporting </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2DCB863-B65D-4C17-8285-24627C13701B}"/>
              </a:ext>
            </a:extLst>
          </p:cNvPr>
          <p:cNvSpPr>
            <a:spLocks noGrp="1"/>
          </p:cNvSpPr>
          <p:nvPr>
            <p:ph idx="1"/>
          </p:nvPr>
        </p:nvSpPr>
        <p:spPr>
          <a:xfrm>
            <a:off x="6096000" y="820880"/>
            <a:ext cx="5958840" cy="4889350"/>
          </a:xfrm>
        </p:spPr>
        <p:txBody>
          <a:bodyPr anchor="t">
            <a:noAutofit/>
          </a:bodyPr>
          <a:lstStyle/>
          <a:p>
            <a:pPr>
              <a:spcBef>
                <a:spcPts val="0"/>
              </a:spcBef>
              <a:spcAft>
                <a:spcPts val="600"/>
              </a:spcAft>
            </a:pPr>
            <a:r>
              <a:rPr lang="en-US" sz="2200" dirty="0"/>
              <a:t>ALL employees are responsible for reporting sexual harassment AND allegations of sexual harassment.</a:t>
            </a:r>
          </a:p>
          <a:p>
            <a:pPr>
              <a:spcBef>
                <a:spcPts val="0"/>
              </a:spcBef>
              <a:spcAft>
                <a:spcPts val="600"/>
              </a:spcAft>
            </a:pPr>
            <a:r>
              <a:rPr lang="en-US" sz="2200" dirty="0"/>
              <a:t>Reports should be made IMMEDIATELY.</a:t>
            </a:r>
          </a:p>
          <a:p>
            <a:pPr>
              <a:spcBef>
                <a:spcPts val="0"/>
              </a:spcBef>
              <a:spcAft>
                <a:spcPts val="600"/>
              </a:spcAft>
            </a:pPr>
            <a:r>
              <a:rPr lang="en-US" sz="2200" dirty="0"/>
              <a:t>Staff can report sexual harassment to their principal, who can assist in ensuring this conduct is reported properly.</a:t>
            </a:r>
          </a:p>
          <a:p>
            <a:pPr>
              <a:spcBef>
                <a:spcPts val="0"/>
              </a:spcBef>
              <a:spcAft>
                <a:spcPts val="600"/>
              </a:spcAft>
            </a:pPr>
            <a:r>
              <a:rPr lang="en-US" sz="2200" dirty="0"/>
              <a:t>The District’s Title IX Coordinator and Title IX staff are valuable resources for school-level administrators as they receive complaints, investigate allegations, and make determinations regarding responsibility.</a:t>
            </a:r>
          </a:p>
          <a:p>
            <a:pPr>
              <a:spcBef>
                <a:spcPts val="0"/>
              </a:spcBef>
              <a:spcAft>
                <a:spcPts val="600"/>
              </a:spcAft>
            </a:pPr>
            <a:r>
              <a:rPr lang="en-US" sz="2400" b="1" dirty="0" err="1"/>
              <a:t>APS’s</a:t>
            </a:r>
            <a:r>
              <a:rPr lang="en-US" sz="2400" b="1" dirty="0"/>
              <a:t> Title IX Coordinator is Felisha Jackson. She can be reached at </a:t>
            </a:r>
            <a:r>
              <a:rPr lang="en-US" sz="2400" b="1" dirty="0">
                <a:highlight>
                  <a:srgbClr val="FFFF00"/>
                </a:highlight>
                <a:hlinkClick r:id="rId2"/>
              </a:rPr>
              <a:t>Felisha.jackson@atlanta.k12.ga.us</a:t>
            </a:r>
            <a:r>
              <a:rPr lang="en-US" sz="2400" b="1" dirty="0">
                <a:highlight>
                  <a:srgbClr val="FFFF00"/>
                </a:highlight>
              </a:rPr>
              <a:t> </a:t>
            </a:r>
            <a:endParaRPr lang="en-US" sz="2400" b="1"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13B961DC-85E4-4336-84C7-B0EF77F6444F}"/>
              </a:ext>
            </a:extLst>
          </p:cNvPr>
          <p:cNvSpPr>
            <a:spLocks noGrp="1"/>
          </p:cNvSpPr>
          <p:nvPr>
            <p:ph type="sldNum" sz="quarter" idx="12"/>
          </p:nvPr>
        </p:nvSpPr>
        <p:spPr>
          <a:xfrm>
            <a:off x="10506330" y="6356350"/>
            <a:ext cx="84747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F1E0EA2E-A075-4026-B490-AECC2D6B579E}"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61</a:t>
            </a:fld>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558539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DE80AA-8851-3B1F-65C7-C5AF0285EC9E}"/>
              </a:ext>
            </a:extLst>
          </p:cNvPr>
          <p:cNvSpPr>
            <a:spLocks noGrp="1"/>
          </p:cNvSpPr>
          <p:nvPr>
            <p:ph type="title"/>
          </p:nvPr>
        </p:nvSpPr>
        <p:spPr>
          <a:xfrm>
            <a:off x="630936" y="639520"/>
            <a:ext cx="3429000" cy="1719072"/>
          </a:xfrm>
        </p:spPr>
        <p:txBody>
          <a:bodyPr anchor="b">
            <a:normAutofit/>
          </a:bodyPr>
          <a:lstStyle/>
          <a:p>
            <a:pPr algn="ctr"/>
            <a:r>
              <a:rPr lang="en-US" sz="3800" b="1" dirty="0"/>
              <a:t>Best Practices for Title IX Decision-Makers</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Magnifying glasses on yellow backdrop">
            <a:extLst>
              <a:ext uri="{FF2B5EF4-FFF2-40B4-BE49-F238E27FC236}">
                <a16:creationId xmlns:a16="http://schemas.microsoft.com/office/drawing/2014/main" id="{1E6F9305-44D2-4B94-E669-B08E8255332C}"/>
              </a:ext>
            </a:extLst>
          </p:cNvPr>
          <p:cNvPicPr>
            <a:picLocks noGrp="1" noChangeAspect="1"/>
          </p:cNvPicPr>
          <p:nvPr>
            <p:ph idx="1"/>
          </p:nvPr>
        </p:nvPicPr>
        <p:blipFill>
          <a:blip r:embed="rId2"/>
          <a:stretch>
            <a:fillRect/>
          </a:stretch>
        </p:blipFill>
        <p:spPr>
          <a:xfrm>
            <a:off x="630238" y="3368119"/>
            <a:ext cx="3429000" cy="2288700"/>
          </a:xfrm>
        </p:spPr>
      </p:pic>
      <p:sp>
        <p:nvSpPr>
          <p:cNvPr id="4" name="Slide Number Placeholder 3">
            <a:extLst>
              <a:ext uri="{FF2B5EF4-FFF2-40B4-BE49-F238E27FC236}">
                <a16:creationId xmlns:a16="http://schemas.microsoft.com/office/drawing/2014/main" id="{CA79E824-FF81-B16E-95FD-07E76010BA7C}"/>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62</a:t>
            </a:fld>
            <a:endParaRPr lang="en-US"/>
          </a:p>
        </p:txBody>
      </p:sp>
      <p:pic>
        <p:nvPicPr>
          <p:cNvPr id="5" name="Picture 4">
            <a:extLst>
              <a:ext uri="{FF2B5EF4-FFF2-40B4-BE49-F238E27FC236}">
                <a16:creationId xmlns:a16="http://schemas.microsoft.com/office/drawing/2014/main" id="{1980412B-4F92-E8AC-9547-E89AA66A61CC}"/>
              </a:ext>
            </a:extLst>
          </p:cNvPr>
          <p:cNvPicPr>
            <a:picLocks noChangeAspect="1"/>
          </p:cNvPicPr>
          <p:nvPr/>
        </p:nvPicPr>
        <p:blipFill>
          <a:blip r:embed="rId3"/>
          <a:stretch>
            <a:fillRect/>
          </a:stretch>
        </p:blipFill>
        <p:spPr>
          <a:xfrm>
            <a:off x="4541651" y="312801"/>
            <a:ext cx="7390332" cy="6043549"/>
          </a:xfrm>
          <a:prstGeom prst="rect">
            <a:avLst/>
          </a:prstGeom>
        </p:spPr>
      </p:pic>
    </p:spTree>
    <p:extLst>
      <p:ext uri="{BB962C8B-B14F-4D97-AF65-F5344CB8AC3E}">
        <p14:creationId xmlns:p14="http://schemas.microsoft.com/office/powerpoint/2010/main" val="843258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067E8E-2A39-62F9-BC1B-B3FBD96F63E6}"/>
              </a:ext>
            </a:extLst>
          </p:cNvPr>
          <p:cNvSpPr>
            <a:spLocks noGrp="1"/>
          </p:cNvSpPr>
          <p:nvPr>
            <p:ph type="title"/>
          </p:nvPr>
        </p:nvSpPr>
        <p:spPr>
          <a:xfrm>
            <a:off x="630936" y="639520"/>
            <a:ext cx="3429000" cy="1719072"/>
          </a:xfrm>
        </p:spPr>
        <p:txBody>
          <a:bodyPr anchor="b">
            <a:normAutofit/>
          </a:bodyPr>
          <a:lstStyle/>
          <a:p>
            <a:pPr algn="ctr"/>
            <a:r>
              <a:rPr lang="en-US" sz="3800" b="1"/>
              <a:t>Best Practices for Title IX Decision-Makers</a:t>
            </a:r>
            <a:endParaRPr lang="en-US" sz="3800" b="1" dirty="0"/>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Infinite question marks in 3D rendering">
            <a:extLst>
              <a:ext uri="{FF2B5EF4-FFF2-40B4-BE49-F238E27FC236}">
                <a16:creationId xmlns:a16="http://schemas.microsoft.com/office/drawing/2014/main" id="{D021B2BF-1172-9960-67E3-20798A729839}"/>
              </a:ext>
            </a:extLst>
          </p:cNvPr>
          <p:cNvPicPr>
            <a:picLocks noGrp="1" noChangeAspect="1"/>
          </p:cNvPicPr>
          <p:nvPr>
            <p:ph idx="1"/>
          </p:nvPr>
        </p:nvPicPr>
        <p:blipFill>
          <a:blip r:embed="rId2"/>
          <a:stretch>
            <a:fillRect/>
          </a:stretch>
        </p:blipFill>
        <p:spPr>
          <a:xfrm>
            <a:off x="630238" y="3369469"/>
            <a:ext cx="3429000" cy="2286000"/>
          </a:xfrm>
        </p:spPr>
      </p:pic>
      <p:sp>
        <p:nvSpPr>
          <p:cNvPr id="4" name="Slide Number Placeholder 3">
            <a:extLst>
              <a:ext uri="{FF2B5EF4-FFF2-40B4-BE49-F238E27FC236}">
                <a16:creationId xmlns:a16="http://schemas.microsoft.com/office/drawing/2014/main" id="{9307BBE3-1CF4-A407-D95E-C322ECCA86D9}"/>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63</a:t>
            </a:fld>
            <a:endParaRPr lang="en-US"/>
          </a:p>
        </p:txBody>
      </p:sp>
      <p:pic>
        <p:nvPicPr>
          <p:cNvPr id="5" name="Picture 4">
            <a:extLst>
              <a:ext uri="{FF2B5EF4-FFF2-40B4-BE49-F238E27FC236}">
                <a16:creationId xmlns:a16="http://schemas.microsoft.com/office/drawing/2014/main" id="{DAAE9DEB-7F9B-D031-A20B-08CC0ABC2C08}"/>
              </a:ext>
            </a:extLst>
          </p:cNvPr>
          <p:cNvPicPr>
            <a:picLocks noChangeAspect="1"/>
          </p:cNvPicPr>
          <p:nvPr/>
        </p:nvPicPr>
        <p:blipFill>
          <a:blip r:embed="rId3"/>
          <a:stretch>
            <a:fillRect/>
          </a:stretch>
        </p:blipFill>
        <p:spPr>
          <a:xfrm>
            <a:off x="4298480" y="1229010"/>
            <a:ext cx="7667172" cy="4399979"/>
          </a:xfrm>
          <a:prstGeom prst="rect">
            <a:avLst/>
          </a:prstGeom>
        </p:spPr>
      </p:pic>
    </p:spTree>
    <p:extLst>
      <p:ext uri="{BB962C8B-B14F-4D97-AF65-F5344CB8AC3E}">
        <p14:creationId xmlns:p14="http://schemas.microsoft.com/office/powerpoint/2010/main" val="7093724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B7BE38-5D2B-68C5-3A96-27AFF15879A5}"/>
              </a:ext>
            </a:extLst>
          </p:cNvPr>
          <p:cNvSpPr>
            <a:spLocks noGrp="1"/>
          </p:cNvSpPr>
          <p:nvPr>
            <p:ph type="title"/>
          </p:nvPr>
        </p:nvSpPr>
        <p:spPr>
          <a:xfrm>
            <a:off x="630936" y="502920"/>
            <a:ext cx="3419856" cy="1463040"/>
          </a:xfrm>
        </p:spPr>
        <p:txBody>
          <a:bodyPr anchor="ctr">
            <a:normAutofit/>
          </a:bodyPr>
          <a:lstStyle/>
          <a:p>
            <a:pPr algn="ctr"/>
            <a:r>
              <a:rPr lang="en-US" sz="2300" dirty="0"/>
              <a:t>2020 Title IX Regulations: Requirements and Protections</a:t>
            </a:r>
          </a:p>
        </p:txBody>
      </p:sp>
      <p:sp>
        <p:nvSpPr>
          <p:cNvPr id="15"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61456407-8A21-0703-9C32-3DA567DECDFA}"/>
              </a:ext>
            </a:extLst>
          </p:cNvPr>
          <p:cNvSpPr>
            <a:spLocks noGrp="1"/>
          </p:cNvSpPr>
          <p:nvPr>
            <p:ph idx="1"/>
          </p:nvPr>
        </p:nvSpPr>
        <p:spPr>
          <a:xfrm>
            <a:off x="4654295" y="502920"/>
            <a:ext cx="6894576" cy="1463040"/>
          </a:xfrm>
        </p:spPr>
        <p:txBody>
          <a:bodyPr anchor="ctr">
            <a:normAutofit/>
          </a:bodyPr>
          <a:lstStyle/>
          <a:p>
            <a:endParaRPr lang="en-US" sz="2200"/>
          </a:p>
        </p:txBody>
      </p:sp>
      <p:sp>
        <p:nvSpPr>
          <p:cNvPr id="4" name="Slide Number Placeholder 3">
            <a:extLst>
              <a:ext uri="{FF2B5EF4-FFF2-40B4-BE49-F238E27FC236}">
                <a16:creationId xmlns:a16="http://schemas.microsoft.com/office/drawing/2014/main" id="{8CD3257B-5F9F-04E7-010F-34A72096518F}"/>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64</a:t>
            </a:fld>
            <a:endParaRPr lang="en-US"/>
          </a:p>
        </p:txBody>
      </p:sp>
      <p:pic>
        <p:nvPicPr>
          <p:cNvPr id="5" name="Picture 4">
            <a:extLst>
              <a:ext uri="{FF2B5EF4-FFF2-40B4-BE49-F238E27FC236}">
                <a16:creationId xmlns:a16="http://schemas.microsoft.com/office/drawing/2014/main" id="{D2C5DBFE-A0D3-C104-95D5-B3CD936B6AB8}"/>
              </a:ext>
            </a:extLst>
          </p:cNvPr>
          <p:cNvPicPr>
            <a:picLocks noChangeAspect="1"/>
          </p:cNvPicPr>
          <p:nvPr/>
        </p:nvPicPr>
        <p:blipFill>
          <a:blip r:embed="rId2"/>
          <a:stretch>
            <a:fillRect/>
          </a:stretch>
        </p:blipFill>
        <p:spPr>
          <a:xfrm>
            <a:off x="708850" y="2111833"/>
            <a:ext cx="10774299" cy="4288967"/>
          </a:xfrm>
          <a:prstGeom prst="rect">
            <a:avLst/>
          </a:prstGeom>
        </p:spPr>
      </p:pic>
    </p:spTree>
    <p:extLst>
      <p:ext uri="{BB962C8B-B14F-4D97-AF65-F5344CB8AC3E}">
        <p14:creationId xmlns:p14="http://schemas.microsoft.com/office/powerpoint/2010/main" val="1598498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9AE11E-C97A-E447-3C0C-9CFE9D2A8C73}"/>
              </a:ext>
            </a:extLst>
          </p:cNvPr>
          <p:cNvSpPr>
            <a:spLocks noGrp="1"/>
          </p:cNvSpPr>
          <p:nvPr>
            <p:ph type="title"/>
          </p:nvPr>
        </p:nvSpPr>
        <p:spPr>
          <a:xfrm>
            <a:off x="630936" y="502920"/>
            <a:ext cx="3419856" cy="1463040"/>
          </a:xfrm>
        </p:spPr>
        <p:txBody>
          <a:bodyPr anchor="ctr">
            <a:normAutofit/>
          </a:bodyPr>
          <a:lstStyle/>
          <a:p>
            <a:pPr algn="ctr"/>
            <a:r>
              <a:rPr lang="en-US" sz="2300" dirty="0"/>
              <a:t>2020 Title IX Regulations: Requirements and Protections</a:t>
            </a:r>
          </a:p>
        </p:txBody>
      </p:sp>
      <p:sp>
        <p:nvSpPr>
          <p:cNvPr id="15"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F930514A-2041-B05A-9582-C89426EE36FD}"/>
              </a:ext>
            </a:extLst>
          </p:cNvPr>
          <p:cNvSpPr>
            <a:spLocks noGrp="1"/>
          </p:cNvSpPr>
          <p:nvPr>
            <p:ph idx="1"/>
          </p:nvPr>
        </p:nvSpPr>
        <p:spPr>
          <a:xfrm>
            <a:off x="4654295" y="502920"/>
            <a:ext cx="6894576" cy="1463040"/>
          </a:xfrm>
        </p:spPr>
        <p:txBody>
          <a:bodyPr anchor="ctr">
            <a:normAutofit/>
          </a:bodyPr>
          <a:lstStyle/>
          <a:p>
            <a:endParaRPr lang="en-US" sz="2200"/>
          </a:p>
        </p:txBody>
      </p:sp>
      <p:sp>
        <p:nvSpPr>
          <p:cNvPr id="4" name="Slide Number Placeholder 3">
            <a:extLst>
              <a:ext uri="{FF2B5EF4-FFF2-40B4-BE49-F238E27FC236}">
                <a16:creationId xmlns:a16="http://schemas.microsoft.com/office/drawing/2014/main" id="{1E2FA6E1-B550-0D61-C1F8-A1ABE4D056C7}"/>
              </a:ext>
            </a:extLst>
          </p:cNvPr>
          <p:cNvSpPr>
            <a:spLocks noGrp="1"/>
          </p:cNvSpPr>
          <p:nvPr>
            <p:ph type="sldNum" sz="quarter" idx="12"/>
          </p:nvPr>
        </p:nvSpPr>
        <p:spPr>
          <a:xfrm>
            <a:off x="8610600" y="6356350"/>
            <a:ext cx="2743200" cy="365125"/>
          </a:xfrm>
        </p:spPr>
        <p:txBody>
          <a:bodyPr>
            <a:normAutofit/>
          </a:bodyPr>
          <a:lstStyle/>
          <a:p>
            <a:pPr>
              <a:spcAft>
                <a:spcPts val="600"/>
              </a:spcAft>
            </a:pPr>
            <a:fld id="{F1E0EA2E-A075-4026-B490-AECC2D6B579E}" type="slidenum">
              <a:rPr lang="en-US" smtClean="0"/>
              <a:pPr>
                <a:spcAft>
                  <a:spcPts val="600"/>
                </a:spcAft>
              </a:pPr>
              <a:t>65</a:t>
            </a:fld>
            <a:endParaRPr lang="en-US"/>
          </a:p>
        </p:txBody>
      </p:sp>
      <p:pic>
        <p:nvPicPr>
          <p:cNvPr id="5" name="Picture 4">
            <a:extLst>
              <a:ext uri="{FF2B5EF4-FFF2-40B4-BE49-F238E27FC236}">
                <a16:creationId xmlns:a16="http://schemas.microsoft.com/office/drawing/2014/main" id="{58AA8A7D-D259-D592-08DC-25178BABBB9C}"/>
              </a:ext>
            </a:extLst>
          </p:cNvPr>
          <p:cNvPicPr>
            <a:picLocks noChangeAspect="1"/>
          </p:cNvPicPr>
          <p:nvPr/>
        </p:nvPicPr>
        <p:blipFill>
          <a:blip r:embed="rId2"/>
          <a:stretch>
            <a:fillRect/>
          </a:stretch>
        </p:blipFill>
        <p:spPr>
          <a:xfrm>
            <a:off x="1290257" y="2173474"/>
            <a:ext cx="9611486" cy="4477011"/>
          </a:xfrm>
          <a:prstGeom prst="rect">
            <a:avLst/>
          </a:prstGeom>
        </p:spPr>
      </p:pic>
    </p:spTree>
    <p:extLst>
      <p:ext uri="{BB962C8B-B14F-4D97-AF65-F5344CB8AC3E}">
        <p14:creationId xmlns:p14="http://schemas.microsoft.com/office/powerpoint/2010/main" val="31420500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76844-8DF5-4811-BACA-52BAB18E41E7}"/>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lang="en-US" sz="6000" b="1" kern="1200" dirty="0">
                <a:solidFill>
                  <a:schemeClr val="tx1"/>
                </a:solidFill>
                <a:latin typeface="+mj-lt"/>
                <a:ea typeface="+mj-ea"/>
                <a:cs typeface="+mj-cs"/>
              </a:rPr>
              <a:t>Questions?</a:t>
            </a:r>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763C01A3-9ED6-4598-88E9-8E79CFDC67F6}"/>
              </a:ext>
            </a:extLst>
          </p:cNvPr>
          <p:cNvSpPr>
            <a:spLocks noGrp="1"/>
          </p:cNvSpPr>
          <p:nvPr>
            <p:ph type="sldNum" sz="quarter" idx="12"/>
          </p:nvPr>
        </p:nvSpPr>
        <p:spPr>
          <a:xfrm>
            <a:off x="9853972" y="6356350"/>
            <a:ext cx="1499828" cy="365125"/>
          </a:xfrm>
        </p:spPr>
        <p:txBody>
          <a:bodyPr vert="horz" lIns="91440" tIns="45720" rIns="91440" bIns="45720" rtlCol="0" anchor="ctr">
            <a:normAutofit/>
          </a:bodyPr>
          <a:lstStyle/>
          <a:p>
            <a:pPr defTabSz="914400">
              <a:spcAft>
                <a:spcPts val="600"/>
              </a:spcAft>
            </a:pPr>
            <a:fld id="{F1E0EA2E-A075-4026-B490-AECC2D6B579E}" type="slidenum">
              <a:rPr lang="en-US">
                <a:solidFill>
                  <a:schemeClr val="tx1">
                    <a:lumMod val="50000"/>
                    <a:lumOff val="50000"/>
                  </a:schemeClr>
                </a:solidFill>
              </a:rPr>
              <a:pPr defTabSz="914400">
                <a:spcAft>
                  <a:spcPts val="600"/>
                </a:spcAft>
              </a:pPr>
              <a:t>66</a:t>
            </a:fld>
            <a:endParaRPr lang="en-US">
              <a:solidFill>
                <a:schemeClr val="tx1">
                  <a:lumMod val="50000"/>
                  <a:lumOff val="50000"/>
                </a:schemeClr>
              </a:solidFill>
            </a:endParaRPr>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768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CA80-F26A-4877-B72E-D5B28D00F16D}"/>
              </a:ext>
            </a:extLst>
          </p:cNvPr>
          <p:cNvSpPr>
            <a:spLocks noGrp="1"/>
          </p:cNvSpPr>
          <p:nvPr>
            <p:ph type="title"/>
          </p:nvPr>
        </p:nvSpPr>
        <p:spPr>
          <a:xfrm>
            <a:off x="239384" y="121920"/>
            <a:ext cx="5314536" cy="1325563"/>
          </a:xfrm>
        </p:spPr>
        <p:txBody>
          <a:bodyPr>
            <a:normAutofit/>
          </a:bodyPr>
          <a:lstStyle/>
          <a:p>
            <a:pPr algn="ctr"/>
            <a:r>
              <a:rPr lang="en-US" b="1" dirty="0"/>
              <a:t>Title IX in Athletics </a:t>
            </a:r>
          </a:p>
        </p:txBody>
      </p:sp>
      <p:sp>
        <p:nvSpPr>
          <p:cNvPr id="3" name="Content Placeholder 2">
            <a:extLst>
              <a:ext uri="{FF2B5EF4-FFF2-40B4-BE49-F238E27FC236}">
                <a16:creationId xmlns:a16="http://schemas.microsoft.com/office/drawing/2014/main" id="{8370C1B1-194C-4BD8-AD6B-FA00F652BA96}"/>
              </a:ext>
            </a:extLst>
          </p:cNvPr>
          <p:cNvSpPr>
            <a:spLocks noGrp="1"/>
          </p:cNvSpPr>
          <p:nvPr>
            <p:ph idx="1"/>
          </p:nvPr>
        </p:nvSpPr>
        <p:spPr>
          <a:xfrm>
            <a:off x="243391" y="1376363"/>
            <a:ext cx="6095999" cy="5065077"/>
          </a:xfrm>
        </p:spPr>
        <p:txBody>
          <a:bodyPr anchor="t">
            <a:noAutofit/>
          </a:bodyPr>
          <a:lstStyle/>
          <a:p>
            <a:r>
              <a:rPr lang="en-US" sz="1900" dirty="0"/>
              <a:t>School districts must provide equal athletic opportunities for both sexes.  </a:t>
            </a:r>
          </a:p>
          <a:p>
            <a:r>
              <a:rPr lang="en-US" sz="1900" dirty="0"/>
              <a:t>OCR considers whether an institution is effectively accommodating the athletic interests and abilities of students of both sexes.  </a:t>
            </a:r>
          </a:p>
          <a:p>
            <a:r>
              <a:rPr lang="en-US" sz="1900" dirty="0"/>
              <a:t>Factors that are considered by OCR:</a:t>
            </a:r>
          </a:p>
          <a:p>
            <a:pPr lvl="1"/>
            <a:r>
              <a:rPr lang="en-US" sz="1900" dirty="0"/>
              <a:t>Equipment and supplies; </a:t>
            </a:r>
          </a:p>
          <a:p>
            <a:pPr lvl="1"/>
            <a:r>
              <a:rPr lang="en-US" sz="1900" dirty="0"/>
              <a:t>Game and practice times; </a:t>
            </a:r>
          </a:p>
          <a:p>
            <a:pPr lvl="1"/>
            <a:r>
              <a:rPr lang="en-US" sz="1900" dirty="0"/>
              <a:t>Travel and per diem allowances; </a:t>
            </a:r>
          </a:p>
          <a:p>
            <a:pPr lvl="1"/>
            <a:r>
              <a:rPr lang="en-US" sz="1900" dirty="0"/>
              <a:t>Coaching and academic tutoring; </a:t>
            </a:r>
          </a:p>
          <a:p>
            <a:pPr lvl="1"/>
            <a:r>
              <a:rPr lang="en-US" sz="1900" dirty="0"/>
              <a:t>Assignment and compensation of coaches and tutors; </a:t>
            </a:r>
          </a:p>
          <a:p>
            <a:pPr lvl="1"/>
            <a:r>
              <a:rPr lang="en-US" sz="1900" dirty="0"/>
              <a:t>Locker rooms, practice and competitive facilities; </a:t>
            </a:r>
          </a:p>
          <a:p>
            <a:pPr lvl="1"/>
            <a:r>
              <a:rPr lang="en-US" sz="1900" dirty="0"/>
              <a:t>Medical and training facilities and services; </a:t>
            </a:r>
          </a:p>
          <a:p>
            <a:pPr lvl="1"/>
            <a:r>
              <a:rPr lang="en-US" sz="1900" dirty="0"/>
              <a:t>Housing and dining facilities and services; and </a:t>
            </a:r>
          </a:p>
          <a:p>
            <a:pPr lvl="1"/>
            <a:r>
              <a:rPr lang="en-US" sz="1900" dirty="0"/>
              <a:t>Publicity.</a:t>
            </a:r>
          </a:p>
        </p:txBody>
      </p:sp>
      <p:sp>
        <p:nvSpPr>
          <p:cNvPr id="4" name="Slide Number Placeholder 3">
            <a:extLst>
              <a:ext uri="{FF2B5EF4-FFF2-40B4-BE49-F238E27FC236}">
                <a16:creationId xmlns:a16="http://schemas.microsoft.com/office/drawing/2014/main" id="{1D7F52A0-6B1B-4486-B768-A816266D7948}"/>
              </a:ext>
            </a:extLst>
          </p:cNvPr>
          <p:cNvSpPr>
            <a:spLocks noGrp="1"/>
          </p:cNvSpPr>
          <p:nvPr>
            <p:ph type="sldNum" sz="quarter" idx="12"/>
          </p:nvPr>
        </p:nvSpPr>
        <p:spPr/>
        <p:txBody>
          <a:bodyPr/>
          <a:lstStyle/>
          <a:p>
            <a:fld id="{F1E0EA2E-A075-4026-B490-AECC2D6B579E}" type="slidenum">
              <a:rPr lang="en-US" smtClean="0"/>
              <a:t>7</a:t>
            </a:fld>
            <a:endParaRPr lang="en-US"/>
          </a:p>
        </p:txBody>
      </p:sp>
      <p:pic>
        <p:nvPicPr>
          <p:cNvPr id="5" name="Picture 4">
            <a:extLst>
              <a:ext uri="{FF2B5EF4-FFF2-40B4-BE49-F238E27FC236}">
                <a16:creationId xmlns:a16="http://schemas.microsoft.com/office/drawing/2014/main" id="{7273227A-6844-405A-A0D7-A9639A1CE825}"/>
              </a:ext>
            </a:extLst>
          </p:cNvPr>
          <p:cNvPicPr>
            <a:picLocks noChangeAspect="1"/>
          </p:cNvPicPr>
          <p:nvPr/>
        </p:nvPicPr>
        <p:blipFill rotWithShape="1">
          <a:blip r:embed="rId2"/>
          <a:srcRect l="20764" r="16443"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0190258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6A1C4-4E48-4C62-B5B6-84B0CCE0DA05}"/>
              </a:ext>
            </a:extLst>
          </p:cNvPr>
          <p:cNvSpPr>
            <a:spLocks noGrp="1"/>
          </p:cNvSpPr>
          <p:nvPr>
            <p:ph type="title"/>
          </p:nvPr>
        </p:nvSpPr>
        <p:spPr>
          <a:xfrm>
            <a:off x="589560" y="856180"/>
            <a:ext cx="4560584" cy="1128068"/>
          </a:xfrm>
        </p:spPr>
        <p:txBody>
          <a:bodyPr anchor="ctr">
            <a:normAutofit/>
          </a:bodyPr>
          <a:lstStyle/>
          <a:p>
            <a:pPr algn="ctr"/>
            <a:r>
              <a:rPr lang="en-US" sz="3700" b="1" dirty="0"/>
              <a:t>Other Examples of Title IX Issues </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BF5DC1-FAD2-43EE-B1EB-2F9EF7AE52F8}"/>
              </a:ext>
            </a:extLst>
          </p:cNvPr>
          <p:cNvSpPr>
            <a:spLocks noGrp="1"/>
          </p:cNvSpPr>
          <p:nvPr>
            <p:ph idx="1"/>
          </p:nvPr>
        </p:nvSpPr>
        <p:spPr>
          <a:xfrm>
            <a:off x="590719" y="2330505"/>
            <a:ext cx="4559425" cy="3979585"/>
          </a:xfrm>
        </p:spPr>
        <p:txBody>
          <a:bodyPr anchor="ctr">
            <a:normAutofit/>
          </a:bodyPr>
          <a:lstStyle/>
          <a:p>
            <a:r>
              <a:rPr lang="en-US" sz="2000" dirty="0"/>
              <a:t>Discrimination in student discipline</a:t>
            </a:r>
          </a:p>
          <a:p>
            <a:r>
              <a:rPr lang="en-US" sz="2000" dirty="0"/>
              <a:t>Unequal access to educational resources </a:t>
            </a:r>
          </a:p>
          <a:p>
            <a:pPr lvl="1"/>
            <a:r>
              <a:rPr lang="en-US" sz="2000" dirty="0"/>
              <a:t>STEM opportunities / programs</a:t>
            </a:r>
          </a:p>
          <a:p>
            <a:pPr lvl="1"/>
            <a:r>
              <a:rPr lang="en-US" sz="2000" dirty="0"/>
              <a:t>Career / technical education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6738874-C61E-4155-A71F-156426C965A3}"/>
              </a:ext>
            </a:extLst>
          </p:cNvPr>
          <p:cNvPicPr>
            <a:picLocks noChangeAspect="1"/>
          </p:cNvPicPr>
          <p:nvPr/>
        </p:nvPicPr>
        <p:blipFill>
          <a:blip r:embed="rId2"/>
          <a:srcRect t="1335" r="4" b="4"/>
          <a:stretch/>
        </p:blipFill>
        <p:spPr>
          <a:xfrm>
            <a:off x="5977788" y="799352"/>
            <a:ext cx="5425410" cy="5259296"/>
          </a:xfrm>
          <a:prstGeom prst="rect">
            <a:avLst/>
          </a:prstGeom>
        </p:spPr>
      </p:pic>
      <p:sp>
        <p:nvSpPr>
          <p:cNvPr id="4" name="Slide Number Placeholder 3">
            <a:extLst>
              <a:ext uri="{FF2B5EF4-FFF2-40B4-BE49-F238E27FC236}">
                <a16:creationId xmlns:a16="http://schemas.microsoft.com/office/drawing/2014/main" id="{72C05167-CAB3-4D64-ADEA-A163C3010FCA}"/>
              </a:ext>
            </a:extLst>
          </p:cNvPr>
          <p:cNvSpPr>
            <a:spLocks noGrp="1"/>
          </p:cNvSpPr>
          <p:nvPr>
            <p:ph type="sldNum" sz="quarter" idx="12"/>
          </p:nvPr>
        </p:nvSpPr>
        <p:spPr>
          <a:xfrm>
            <a:off x="9385070" y="6492240"/>
            <a:ext cx="1055716" cy="365125"/>
          </a:xfrm>
        </p:spPr>
        <p:txBody>
          <a:bodyPr>
            <a:normAutofit/>
          </a:bodyPr>
          <a:lstStyle/>
          <a:p>
            <a:pPr>
              <a:spcAft>
                <a:spcPts val="600"/>
              </a:spcAft>
            </a:pPr>
            <a:fld id="{F1E0EA2E-A075-4026-B490-AECC2D6B579E}" type="slidenum">
              <a:rPr lang="en-US" smtClean="0"/>
              <a:pPr>
                <a:spcAft>
                  <a:spcPts val="600"/>
                </a:spcAft>
              </a:pPr>
              <a:t>8</a:t>
            </a:fld>
            <a:endParaRPr lang="en-US"/>
          </a:p>
        </p:txBody>
      </p:sp>
    </p:spTree>
    <p:extLst>
      <p:ext uri="{BB962C8B-B14F-4D97-AF65-F5344CB8AC3E}">
        <p14:creationId xmlns:p14="http://schemas.microsoft.com/office/powerpoint/2010/main" val="833807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and with a gavel">
            <a:extLst>
              <a:ext uri="{FF2B5EF4-FFF2-40B4-BE49-F238E27FC236}">
                <a16:creationId xmlns:a16="http://schemas.microsoft.com/office/drawing/2014/main" id="{A699C850-E015-F9ED-54D4-AB3D6E10588E}"/>
              </a:ext>
            </a:extLst>
          </p:cNvPr>
          <p:cNvPicPr>
            <a:picLocks noChangeAspect="1"/>
          </p:cNvPicPr>
          <p:nvPr/>
        </p:nvPicPr>
        <p:blipFill>
          <a:blip r:embed="rId2"/>
          <a:srcRect t="7812" b="7812"/>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50E5A9-6C44-E7C9-C600-D27BC1372088}"/>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Statutory and Regulatory Changes</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63189FB-C25B-2A12-08F4-8B17B9480AF0}"/>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defTabSz="914400">
              <a:spcAft>
                <a:spcPts val="600"/>
              </a:spcAft>
              <a:defRPr/>
            </a:pPr>
            <a:fld id="{F1E0EA2E-A075-4026-B490-AECC2D6B579E}" type="slidenum">
              <a:rPr lang="en-US">
                <a:solidFill>
                  <a:schemeClr val="bg1"/>
                </a:solidFill>
                <a:latin typeface="Calibri" panose="020F0502020204030204"/>
              </a:rPr>
              <a:pPr defTabSz="914400">
                <a:spcAft>
                  <a:spcPts val="600"/>
                </a:spcAft>
                <a:defRPr/>
              </a:pPr>
              <a:t>9</a:t>
            </a:fld>
            <a:endParaRPr lang="en-US">
              <a:solidFill>
                <a:schemeClr val="bg1"/>
              </a:solidFill>
              <a:latin typeface="Calibri" panose="020F0502020204030204"/>
            </a:endParaRPr>
          </a:p>
        </p:txBody>
      </p:sp>
    </p:spTree>
    <p:extLst>
      <p:ext uri="{BB962C8B-B14F-4D97-AF65-F5344CB8AC3E}">
        <p14:creationId xmlns:p14="http://schemas.microsoft.com/office/powerpoint/2010/main" val="1163699618"/>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5804</Words>
  <Application>Microsoft Office PowerPoint</Application>
  <PresentationFormat>Widescreen</PresentationFormat>
  <Paragraphs>469</Paragraphs>
  <Slides>66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Calibri Light</vt:lpstr>
      <vt:lpstr>Segoe UI</vt:lpstr>
      <vt:lpstr>Office 2013 - 2022 Theme</vt:lpstr>
      <vt:lpstr>Title IX Overview for Administrators  (Coordinators and Decision-Makers) </vt:lpstr>
      <vt:lpstr>Content Notice</vt:lpstr>
      <vt:lpstr>Title IX: A Primer</vt:lpstr>
      <vt:lpstr>What is Title IX? </vt:lpstr>
      <vt:lpstr>Doesn’t Title IX Only Apply to Athletics?</vt:lpstr>
      <vt:lpstr>Pregnancy or Parental Status </vt:lpstr>
      <vt:lpstr>Title IX in Athletics </vt:lpstr>
      <vt:lpstr>Other Examples of Title IX Issues </vt:lpstr>
      <vt:lpstr>Statutory and Regulatory Changes</vt:lpstr>
      <vt:lpstr>Recent Changes to Title IX Regulations</vt:lpstr>
      <vt:lpstr>Title IX Policies and Procedures</vt:lpstr>
      <vt:lpstr>Student-on-Student Sexual Misconduct</vt:lpstr>
      <vt:lpstr>Student-on-Student  Sexual Misconduct: Prevention</vt:lpstr>
      <vt:lpstr>Student-on-Student  Sexual Misconduct: Identification</vt:lpstr>
      <vt:lpstr>Student-on-Student Sexual Misconduct: Identification</vt:lpstr>
      <vt:lpstr>Student-on-Student  Sexual Misconduct: Reporting</vt:lpstr>
      <vt:lpstr>Student-on-Student  Sexual Misconduct: Investigation</vt:lpstr>
      <vt:lpstr>Student-on-Student  Sexual Misconduct: Resolution</vt:lpstr>
      <vt:lpstr>Students With Disabilities: Additional Considerations</vt:lpstr>
      <vt:lpstr>Consent Considerations</vt:lpstr>
      <vt:lpstr>Consent Considerations and Intersection with Students with Disabilities</vt:lpstr>
      <vt:lpstr>Title IX Life Cycle</vt:lpstr>
      <vt:lpstr>Title IX Coordinator: Captain of the Ship</vt:lpstr>
      <vt:lpstr>Clear Division of Labor</vt:lpstr>
      <vt:lpstr>Sexual Harassment </vt:lpstr>
      <vt:lpstr>“Actual Knowledge”</vt:lpstr>
      <vt:lpstr>“Education Program or Activity of School District”</vt:lpstr>
      <vt:lpstr>“Education Program or Activity of School District”</vt:lpstr>
      <vt:lpstr>“Deliberate Indifference”</vt:lpstr>
      <vt:lpstr>Three Categories of Sexual Harassment</vt:lpstr>
      <vt:lpstr>Sexual Harassment: Category 1</vt:lpstr>
      <vt:lpstr>Sexual Harassment: Category 2 </vt:lpstr>
      <vt:lpstr>Sexual Harassment: Category 3 </vt:lpstr>
      <vt:lpstr>2020 Title IX Process:  Requires Formal Complaint</vt:lpstr>
      <vt:lpstr>What Happens After Report of  Sexual Harassment</vt:lpstr>
      <vt:lpstr>“Supportive Measures”</vt:lpstr>
      <vt:lpstr>Examples of  Supportive Measures </vt:lpstr>
      <vt:lpstr>Supportive Measures</vt:lpstr>
      <vt:lpstr>Grievance Process </vt:lpstr>
      <vt:lpstr>Grievance Process Continued </vt:lpstr>
      <vt:lpstr>Grievance Process Continued </vt:lpstr>
      <vt:lpstr>Grievance Process: Retaliation Prohibited </vt:lpstr>
      <vt:lpstr>Grievance Process: Retaliation Prohibited </vt:lpstr>
      <vt:lpstr>Grievance Process:  Other Considerations </vt:lpstr>
      <vt:lpstr>Grievance Process: Basic Requirements </vt:lpstr>
      <vt:lpstr>Grievance Process:  Basic Requirements Continued</vt:lpstr>
      <vt:lpstr>Grievance Process:  Basic Requirements Continued</vt:lpstr>
      <vt:lpstr>Grievance Process:  Notice of Allegations </vt:lpstr>
      <vt:lpstr>Grievance Process: Dismissal  </vt:lpstr>
      <vt:lpstr>Grievance Process: Investigation </vt:lpstr>
      <vt:lpstr>Grievance Process: Investigation </vt:lpstr>
      <vt:lpstr>Grievance Process: Investigation </vt:lpstr>
      <vt:lpstr>Grievance Process: Adjudication </vt:lpstr>
      <vt:lpstr>Exchange of Questions and Answers</vt:lpstr>
      <vt:lpstr>Written Determination Regarding Responsibility</vt:lpstr>
      <vt:lpstr>Grievance Process:  Determination of Responsibility </vt:lpstr>
      <vt:lpstr>Grievance Process: Determination of Responsibility</vt:lpstr>
      <vt:lpstr>Grievance Process: Appeals </vt:lpstr>
      <vt:lpstr>Grievance Process: Informal Resolution</vt:lpstr>
      <vt:lpstr>Grievance Process:  Record Keeping Requirements </vt:lpstr>
      <vt:lpstr>Reporting </vt:lpstr>
      <vt:lpstr>Best Practices for Title IX Decision-Makers</vt:lpstr>
      <vt:lpstr>Best Practices for Title IX Decision-Makers</vt:lpstr>
      <vt:lpstr>2020 Title IX Regulations: Requirements and Protections</vt:lpstr>
      <vt:lpstr>2020 Title IX Regulations: Requirements and Protections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Overview</dc:title>
  <dc:creator>Kathryn Ams</dc:creator>
  <cp:lastModifiedBy>Jackson, Felisha</cp:lastModifiedBy>
  <cp:revision>23</cp:revision>
  <dcterms:created xsi:type="dcterms:W3CDTF">2020-07-29T01:04:01Z</dcterms:created>
  <dcterms:modified xsi:type="dcterms:W3CDTF">2025-10-10T18:07:57Z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Number">
    <vt:lpwstr>11383946</vt:lpwstr>
  </property>
  <property fmtid="{D5CDD505-2E9C-101B-9397-08002B2CF9AE}" pid="3" name="DocumentVersion">
    <vt:lpwstr>1</vt:lpwstr>
  </property>
  <property fmtid="{D5CDD505-2E9C-101B-9397-08002B2CF9AE}" pid="4" name="ClientNumber">
    <vt:lpwstr>36556</vt:lpwstr>
  </property>
  <property fmtid="{D5CDD505-2E9C-101B-9397-08002B2CF9AE}" pid="5" name="MatterNumber">
    <vt:lpwstr>00020</vt:lpwstr>
  </property>
  <property fmtid="{D5CDD505-2E9C-101B-9397-08002B2CF9AE}" pid="6" name="ClientName">
    <vt:lpwstr>FULTON COUNTY SCHOOL SYSTEM</vt:lpwstr>
  </property>
  <property fmtid="{D5CDD505-2E9C-101B-9397-08002B2CF9AE}" pid="7" name="MatterName">
    <vt:lpwstr>NORTHWESTERN MIDDLE SCHOOL DOJ INQUIRY</vt:lpwstr>
  </property>
  <property fmtid="{D5CDD505-2E9C-101B-9397-08002B2CF9AE}" pid="8" name="DatabaseName">
    <vt:lpwstr>PPAB</vt:lpwstr>
  </property>
  <property fmtid="{D5CDD505-2E9C-101B-9397-08002B2CF9AE}" pid="9" name="TypistName">
    <vt:lpwstr>LEXITRUMBLE</vt:lpwstr>
  </property>
  <property fmtid="{D5CDD505-2E9C-101B-9397-08002B2CF9AE}" pid="10" name="AuthorName">
    <vt:lpwstr>LEXITRUMBLE</vt:lpwstr>
  </property>
  <property fmtid="{D5CDD505-2E9C-101B-9397-08002B2CF9AE}" pid="11" name="InUseBy">
    <vt:lpwstr/>
  </property>
  <property fmtid="{D5CDD505-2E9C-101B-9397-08002B2CF9AE}" pid="12" name="EditDate">
    <vt:lpwstr>1/1/0001 12:00:00 AM</vt:lpwstr>
  </property>
  <property fmtid="{D5CDD505-2E9C-101B-9397-08002B2CF9AE}" pid="13" name="EditTime">
    <vt:lpwstr/>
  </property>
</Properties>
</file>